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5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2" r:id="rId23"/>
    <p:sldId id="291" r:id="rId24"/>
    <p:sldId id="289" r:id="rId25"/>
    <p:sldId id="294" r:id="rId26"/>
    <p:sldId id="288" r:id="rId27"/>
    <p:sldId id="293" r:id="rId28"/>
    <p:sldId id="264" r:id="rId29"/>
    <p:sldId id="267" r:id="rId30"/>
    <p:sldId id="270" r:id="rId31"/>
    <p:sldId id="29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1" autoAdjust="0"/>
    <p:restoredTop sz="94660"/>
  </p:normalViewPr>
  <p:slideViewPr>
    <p:cSldViewPr>
      <p:cViewPr varScale="1">
        <p:scale>
          <a:sx n="110" d="100"/>
          <a:sy n="110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01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3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67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24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61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75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57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0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6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4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A99D-FD7B-4232-9C94-46B00312E63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0300-3FC9-4D64-9BED-038807A67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72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journals/corr/corr1007.html#abs-1007-0381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rojects.coin-or.org/OBOE" TargetMode="Externa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39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hyperlink" Target="https://www.petaqcd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7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taps.org/" TargetMode="External"/><Relationship Id="rId5" Type="http://schemas.openxmlformats.org/officeDocument/2006/relationships/hyperlink" Target="http://places12.di.fc.ul.pt/" TargetMode="Externa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actconf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hyperlink" Target="http://www.univ-ibnzohr.ac.ma/icisp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4.png"/><Relationship Id="rId3" Type="http://schemas.openxmlformats.org/officeDocument/2006/relationships/hyperlink" Target="http://lotus.cos.ufrj.br/wammca/" TargetMode="External"/><Relationship Id="rId7" Type="http://schemas.openxmlformats.org/officeDocument/2006/relationships/image" Target="../media/image76.png"/><Relationship Id="rId12" Type="http://schemas.openxmlformats.org/officeDocument/2006/relationships/image" Target="../media/image80.jpeg"/><Relationship Id="rId17" Type="http://schemas.openxmlformats.org/officeDocument/2006/relationships/image" Target="../media/image8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9.jpeg"/><Relationship Id="rId5" Type="http://schemas.openxmlformats.org/officeDocument/2006/relationships/image" Target="../media/image78.jpeg"/><Relationship Id="rId15" Type="http://schemas.openxmlformats.org/officeDocument/2006/relationships/image" Target="../media/image81.jpeg"/><Relationship Id="rId10" Type="http://schemas.openxmlformats.org/officeDocument/2006/relationships/oleObject" Target="../embeddings/oleObject4.bin"/><Relationship Id="rId4" Type="http://schemas.openxmlformats.org/officeDocument/2006/relationships/hyperlink" Target="http://sbac-pad-2010.lncc.br/" TargetMode="Externa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sukuba.ac.jp/~yoshiki/HEART/HEART2010/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hyperlink" Target="http://www.ics-conference.org/archive/ics1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wpc2004.di.uniba.it/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hyperlink" Target="http://www.omegacomputer.com/" TargetMode="External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://www.omegacomputer.com/staff/tadonki/using_cplex_with_matlab.htm" TargetMode="Externa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7371" y="455672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fr-FR" sz="2000" b="1" dirty="0" smtClean="0"/>
              <a:t>Mines-</a:t>
            </a:r>
            <a:r>
              <a:rPr lang="fr-FR" sz="2000" b="1" dirty="0" err="1" smtClean="0"/>
              <a:t>ParisTech</a:t>
            </a:r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Université Paris-Sud / 16 mai 2013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384305" cy="18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08" y="2636912"/>
            <a:ext cx="5019526" cy="92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93" y="4077072"/>
            <a:ext cx="2523356" cy="5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624"/>
            <a:ext cx="2186930" cy="18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hronomètre Top dé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726"/>
            <a:ext cx="1248073" cy="12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Discrete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Dynamical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Systems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620688"/>
            <a:ext cx="8100392" cy="500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4551" y="5805264"/>
            <a:ext cx="798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René </a:t>
            </a:r>
            <a:r>
              <a:rPr lang="fr-FR" sz="1200" dirty="0" err="1"/>
              <a:t>Ndoundam</a:t>
            </a:r>
            <a:r>
              <a:rPr lang="fr-FR" sz="1200" dirty="0"/>
              <a:t>, Claude Tadonki, Maurice </a:t>
            </a:r>
            <a:r>
              <a:rPr lang="fr-FR" sz="1200" dirty="0" err="1"/>
              <a:t>Tchuente</a:t>
            </a:r>
            <a:r>
              <a:rPr lang="fr-FR" sz="1200" dirty="0"/>
              <a:t>: </a:t>
            </a:r>
            <a:r>
              <a:rPr lang="fr-FR" sz="1200" b="1" i="1" dirty="0" err="1"/>
              <a:t>Parallel</a:t>
            </a:r>
            <a:r>
              <a:rPr lang="fr-FR" sz="1200" b="1" i="1" dirty="0"/>
              <a:t> Chip </a:t>
            </a:r>
            <a:r>
              <a:rPr lang="fr-FR" sz="1200" b="1" i="1" dirty="0" err="1"/>
              <a:t>Firing</a:t>
            </a:r>
            <a:r>
              <a:rPr lang="fr-FR" sz="1200" b="1" i="1" dirty="0"/>
              <a:t> Game </a:t>
            </a:r>
            <a:r>
              <a:rPr lang="fr-FR" sz="1200" b="1" i="1" dirty="0" err="1"/>
              <a:t>Associated</a:t>
            </a:r>
            <a:r>
              <a:rPr lang="fr-FR" sz="1200" b="1" i="1" dirty="0"/>
              <a:t> </a:t>
            </a:r>
            <a:r>
              <a:rPr lang="fr-FR" sz="1200" b="1" i="1" dirty="0" err="1"/>
              <a:t>with</a:t>
            </a:r>
            <a:r>
              <a:rPr lang="fr-FR" sz="1200" b="1" i="1" dirty="0"/>
              <a:t> n- cube </a:t>
            </a:r>
            <a:r>
              <a:rPr lang="fr-FR" sz="1200" b="1" i="1" dirty="0" err="1"/>
              <a:t>Edges</a:t>
            </a:r>
            <a:r>
              <a:rPr lang="fr-FR" sz="1200" b="1" i="1" dirty="0"/>
              <a:t> Orientations</a:t>
            </a:r>
            <a:r>
              <a:rPr lang="fr-FR" sz="1200" dirty="0"/>
              <a:t>. International </a:t>
            </a:r>
            <a:r>
              <a:rPr lang="fr-FR" sz="1200" dirty="0" err="1"/>
              <a:t>Conference</a:t>
            </a:r>
            <a:r>
              <a:rPr lang="fr-FR" sz="1200" dirty="0"/>
              <a:t> on </a:t>
            </a:r>
            <a:r>
              <a:rPr lang="fr-FR" sz="1200" dirty="0" err="1"/>
              <a:t>Computational</a:t>
            </a:r>
            <a:r>
              <a:rPr lang="fr-FR" sz="1200" dirty="0"/>
              <a:t> Science </a:t>
            </a:r>
            <a:r>
              <a:rPr lang="fr-FR" sz="1200" dirty="0" smtClean="0"/>
              <a:t>(2004). ,</a:t>
            </a:r>
            <a:r>
              <a:rPr lang="fr-FR" sz="1200" dirty="0">
                <a:hlinkClick r:id="rId3"/>
              </a:rPr>
              <a:t> </a:t>
            </a:r>
            <a:r>
              <a:rPr lang="fr-FR" sz="1200" dirty="0" err="1">
                <a:hlinkClick r:id="rId3"/>
              </a:rPr>
              <a:t>CoRR</a:t>
            </a:r>
            <a:r>
              <a:rPr lang="fr-FR" sz="1200" dirty="0">
                <a:hlinkClick r:id="rId3"/>
              </a:rPr>
              <a:t> abs/1007.0381</a:t>
            </a:r>
            <a:r>
              <a:rPr lang="fr-FR" sz="1200" dirty="0"/>
              <a:t> (2010)</a:t>
            </a:r>
          </a:p>
        </p:txBody>
      </p:sp>
    </p:spTree>
    <p:extLst>
      <p:ext uri="{BB962C8B-B14F-4D97-AF65-F5344CB8AC3E}">
        <p14:creationId xmlns:p14="http://schemas.microsoft.com/office/powerpoint/2010/main" val="24162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Parallel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Scheduling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9" y="548680"/>
            <a:ext cx="7092280" cy="406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55576" y="4581128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Our </a:t>
            </a:r>
            <a:r>
              <a:rPr lang="fr-FR" sz="1600" dirty="0" err="1" smtClean="0"/>
              <a:t>scheduling</a:t>
            </a:r>
            <a:r>
              <a:rPr lang="fr-FR" sz="1600" dirty="0" smtClean="0"/>
              <a:t> </a:t>
            </a:r>
            <a:r>
              <a:rPr lang="fr-FR" sz="1600" dirty="0" err="1" smtClean="0"/>
              <a:t>method</a:t>
            </a:r>
            <a:r>
              <a:rPr lang="fr-FR" sz="1600" dirty="0" smtClean="0"/>
              <a:t> (</a:t>
            </a:r>
            <a:r>
              <a:rPr lang="fr-FR" sz="1600" dirty="0" err="1" smtClean="0"/>
              <a:t>already</a:t>
            </a:r>
            <a:r>
              <a:rPr lang="fr-FR" sz="1600" dirty="0" smtClean="0"/>
              <a:t> </a:t>
            </a:r>
            <a:r>
              <a:rPr lang="fr-FR" sz="1600" dirty="0" err="1" smtClean="0"/>
              <a:t>published</a:t>
            </a:r>
            <a:r>
              <a:rPr lang="fr-FR" sz="1600" dirty="0" smtClean="0"/>
              <a:t>)  opens the </a:t>
            </a:r>
            <a:r>
              <a:rPr lang="fr-FR" sz="1600" dirty="0" err="1" smtClean="0"/>
              <a:t>following</a:t>
            </a:r>
            <a:r>
              <a:rPr lang="fr-FR" sz="1600" dirty="0" smtClean="0"/>
              <a:t> perspectives</a:t>
            </a:r>
            <a:endParaRPr lang="fr-FR" sz="16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1424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79983" y="4906209"/>
            <a:ext cx="805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Implementation</a:t>
            </a:r>
            <a:r>
              <a:rPr lang="fr-FR" sz="1600" dirty="0" smtClean="0"/>
              <a:t> as a </a:t>
            </a:r>
            <a:r>
              <a:rPr lang="fr-FR" sz="1600" dirty="0" err="1" smtClean="0"/>
              <a:t>scheduling</a:t>
            </a:r>
            <a:r>
              <a:rPr lang="fr-FR" sz="1600" dirty="0" smtClean="0"/>
              <a:t>  module </a:t>
            </a:r>
            <a:r>
              <a:rPr lang="fr-FR" sz="1600" dirty="0" err="1" smtClean="0"/>
              <a:t>into</a:t>
            </a:r>
            <a:r>
              <a:rPr lang="fr-FR" sz="1600" dirty="0" smtClean="0"/>
              <a:t>  a </a:t>
            </a:r>
            <a:r>
              <a:rPr lang="fr-FR" sz="1600" dirty="0" err="1" smtClean="0"/>
              <a:t>polyhedral</a:t>
            </a:r>
            <a:r>
              <a:rPr lang="fr-FR" sz="1600" dirty="0" smtClean="0"/>
              <a:t> model </a:t>
            </a:r>
            <a:r>
              <a:rPr lang="fr-FR" sz="1600" dirty="0" err="1" smtClean="0"/>
              <a:t>based</a:t>
            </a:r>
            <a:r>
              <a:rPr lang="fr-FR" sz="1600" dirty="0" smtClean="0"/>
              <a:t> </a:t>
            </a:r>
            <a:r>
              <a:rPr lang="fr-FR" sz="1600" dirty="0" err="1" smtClean="0"/>
              <a:t>framework</a:t>
            </a:r>
            <a:r>
              <a:rPr lang="fr-FR" sz="1600" dirty="0" smtClean="0"/>
              <a:t>.        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8" y="5253893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92407" y="5178678"/>
            <a:ext cx="8044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Study</a:t>
            </a:r>
            <a:r>
              <a:rPr lang="fr-FR" sz="1600" dirty="0" smtClean="0"/>
              <a:t> of an </a:t>
            </a:r>
            <a:r>
              <a:rPr lang="fr-FR" sz="1600" dirty="0" err="1" smtClean="0"/>
              <a:t>appropriate</a:t>
            </a:r>
            <a:r>
              <a:rPr lang="fr-FR" sz="1600" dirty="0" smtClean="0"/>
              <a:t> graph clustering (</a:t>
            </a:r>
            <a:r>
              <a:rPr lang="fr-FR" sz="1600" dirty="0" err="1" smtClean="0"/>
              <a:t>hybrid</a:t>
            </a:r>
            <a:r>
              <a:rPr lang="fr-FR" sz="1600" dirty="0" smtClean="0"/>
              <a:t> </a:t>
            </a:r>
            <a:r>
              <a:rPr lang="fr-FR" sz="1600" dirty="0" err="1" smtClean="0"/>
              <a:t>parallelism</a:t>
            </a:r>
            <a:r>
              <a:rPr lang="fr-FR" sz="1600" dirty="0" smtClean="0"/>
              <a:t> or </a:t>
            </a:r>
            <a:r>
              <a:rPr lang="fr-FR" sz="1600" dirty="0" err="1" smtClean="0"/>
              <a:t>modularity</a:t>
            </a:r>
            <a:r>
              <a:rPr lang="fr-FR" sz="1600" dirty="0" smtClean="0"/>
              <a:t>)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4" y="5541925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001923" y="5466710"/>
            <a:ext cx="4609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Inclusion of hardware </a:t>
            </a:r>
            <a:r>
              <a:rPr lang="fr-FR" sz="1600" dirty="0" err="1" smtClean="0"/>
              <a:t>parameters</a:t>
            </a:r>
            <a:r>
              <a:rPr lang="fr-FR" sz="1600" dirty="0" smtClean="0"/>
              <a:t> 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LOGILAB (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University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of Geneva)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47" y="1339547"/>
            <a:ext cx="1814066" cy="20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39547"/>
            <a:ext cx="3510533" cy="24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http://www.gsom.spbu.ru/foto/2010_06_27_gtm/2010_06_27_gtm_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6" y="1330419"/>
            <a:ext cx="1988127" cy="13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http://bayes.cct.urjc.es/~cbeltran/CV/index_archivos/image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52" y="2674412"/>
            <a:ext cx="690871" cy="11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6" y="2692873"/>
            <a:ext cx="1235204" cy="13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67912" y="4149080"/>
            <a:ext cx="5069401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Inside the LOGILAB,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Operation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Laboratory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founded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by Pr Jean-Philippe Vial and Pr Alain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Haurie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Geneva (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Switzerland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123728" y="5224810"/>
            <a:ext cx="6604437" cy="6463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Dealing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modern, efficient, and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somehow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pragmatic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approaches</a:t>
            </a:r>
            <a:endParaRPr lang="fr-F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modeling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solving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difficult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real-world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problems</a:t>
            </a:r>
            <a:endParaRPr lang="fr-F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491880" y="5949280"/>
            <a:ext cx="492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Think</a:t>
            </a:r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about </a:t>
            </a:r>
            <a:r>
              <a:rPr lang="fr-FR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gaussian</a:t>
            </a:r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pivoting</a:t>
            </a:r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vs </a:t>
            </a:r>
            <a:r>
              <a:rPr lang="fr-FR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iterative</a:t>
            </a:r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methods</a:t>
            </a:r>
            <a:endParaRPr lang="fr-FR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Optimization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7" y="399762"/>
            <a:ext cx="3686944" cy="35193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3744416" cy="3744416"/>
          </a:xfrm>
          <a:prstGeom prst="rect">
            <a:avLst/>
          </a:prstGeom>
        </p:spPr>
      </p:pic>
      <p:pic>
        <p:nvPicPr>
          <p:cNvPr id="22529" name="Picture 1" descr="D:\Academique\HDR\manuscrit\OR\Talk_OR_GoldMine\branch_and_b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71" y="4437112"/>
            <a:ext cx="2711309" cy="19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389247" y="4140148"/>
            <a:ext cx="712795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01860" y="4149080"/>
            <a:ext cx="6386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Practical</a:t>
            </a:r>
            <a:r>
              <a:rPr lang="fr-FR" sz="1600" b="1" dirty="0" smtClean="0"/>
              <a:t> instances </a:t>
            </a:r>
            <a:r>
              <a:rPr lang="fr-FR" sz="1600" dirty="0" smtClean="0"/>
              <a:t>of </a:t>
            </a:r>
            <a:r>
              <a:rPr lang="fr-FR" sz="1600" b="1" dirty="0" err="1"/>
              <a:t>d</a:t>
            </a:r>
            <a:r>
              <a:rPr lang="fr-FR" sz="1600" b="1" dirty="0" err="1" smtClean="0"/>
              <a:t>iscrete</a:t>
            </a:r>
            <a:r>
              <a:rPr lang="fr-FR" sz="1600" dirty="0" smtClean="0"/>
              <a:t> (pure or mixed) </a:t>
            </a:r>
            <a:r>
              <a:rPr lang="fr-FR" sz="1600" b="1" dirty="0" err="1" smtClean="0"/>
              <a:t>optimization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problems</a:t>
            </a:r>
            <a:endParaRPr lang="fr-FR" sz="1600" b="1" dirty="0" smtClean="0"/>
          </a:p>
          <a:p>
            <a:r>
              <a:rPr lang="fr-FR" sz="1600" dirty="0" smtClean="0"/>
              <a:t>are </a:t>
            </a:r>
            <a:r>
              <a:rPr lang="fr-FR" sz="1600" dirty="0" err="1" smtClean="0"/>
              <a:t>better</a:t>
            </a:r>
            <a:r>
              <a:rPr lang="fr-FR" sz="1600" dirty="0" smtClean="0"/>
              <a:t> </a:t>
            </a:r>
            <a:r>
              <a:rPr lang="fr-FR" sz="1600" dirty="0" err="1" smtClean="0"/>
              <a:t>solved</a:t>
            </a:r>
            <a:r>
              <a:rPr lang="fr-FR" sz="1600" dirty="0" smtClean="0"/>
              <a:t> </a:t>
            </a:r>
            <a:r>
              <a:rPr lang="fr-FR" sz="1600" dirty="0" err="1" smtClean="0"/>
              <a:t>though</a:t>
            </a:r>
            <a:r>
              <a:rPr lang="fr-FR" sz="1600" dirty="0" smtClean="0"/>
              <a:t> a </a:t>
            </a:r>
            <a:r>
              <a:rPr lang="fr-FR" sz="1600" dirty="0" err="1" smtClean="0"/>
              <a:t>skillfull</a:t>
            </a:r>
            <a:r>
              <a:rPr lang="fr-FR" sz="1600" dirty="0" smtClean="0"/>
              <a:t> </a:t>
            </a:r>
            <a:r>
              <a:rPr lang="fr-FR" sz="1600" dirty="0" err="1" smtClean="0"/>
              <a:t>combination</a:t>
            </a:r>
            <a:r>
              <a:rPr lang="fr-FR" sz="1600" dirty="0" smtClean="0"/>
              <a:t> of </a:t>
            </a:r>
            <a:r>
              <a:rPr lang="fr-FR" sz="1600" b="1" dirty="0" err="1" smtClean="0"/>
              <a:t>continuous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optimization</a:t>
            </a:r>
            <a:endParaRPr lang="fr-FR" sz="1600" b="1" dirty="0" smtClean="0"/>
          </a:p>
          <a:p>
            <a:r>
              <a:rPr lang="fr-FR" sz="1600" dirty="0" smtClean="0"/>
              <a:t>techniques  and </a:t>
            </a:r>
            <a:r>
              <a:rPr lang="fr-FR" sz="1600" b="1" dirty="0" err="1" smtClean="0"/>
              <a:t>branch&amp;bound-like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mechanisms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63576" y="5072141"/>
            <a:ext cx="6136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For a pure </a:t>
            </a:r>
            <a:r>
              <a:rPr lang="fr-FR" sz="1600" dirty="0" err="1" smtClean="0"/>
              <a:t>discrete</a:t>
            </a:r>
            <a:r>
              <a:rPr lang="fr-FR" sz="1600" dirty="0" smtClean="0"/>
              <a:t> </a:t>
            </a:r>
            <a:r>
              <a:rPr lang="fr-FR" sz="1600" dirty="0" err="1" smtClean="0"/>
              <a:t>problem</a:t>
            </a:r>
            <a:r>
              <a:rPr lang="fr-FR" sz="1600" dirty="0" smtClean="0"/>
              <a:t>, a </a:t>
            </a:r>
            <a:r>
              <a:rPr lang="fr-FR" sz="1600" b="1" dirty="0" smtClean="0"/>
              <a:t>relaxation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used</a:t>
            </a:r>
            <a:r>
              <a:rPr lang="fr-FR" sz="1600" dirty="0"/>
              <a:t>.</a:t>
            </a:r>
            <a:endParaRPr lang="fr-FR" sz="1600" dirty="0" smtClean="0"/>
          </a:p>
          <a:p>
            <a:r>
              <a:rPr lang="fr-FR" sz="1600" dirty="0" smtClean="0"/>
              <a:t>For a mixed formulation, a </a:t>
            </a:r>
            <a:r>
              <a:rPr lang="fr-FR" sz="1600" b="1" dirty="0" err="1" smtClean="0"/>
              <a:t>decomposition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approach</a:t>
            </a:r>
            <a:r>
              <a:rPr lang="fr-FR" sz="1600" b="1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considered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" y="4174218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" y="5091478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82502" y="5652537"/>
            <a:ext cx="6692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In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cases, the objective </a:t>
            </a:r>
            <a:r>
              <a:rPr lang="fr-FR" sz="1600" dirty="0" err="1" smtClean="0"/>
              <a:t>function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(or </a:t>
            </a:r>
            <a:r>
              <a:rPr lang="fr-FR" sz="1600" dirty="0" err="1" smtClean="0"/>
              <a:t>becomes</a:t>
            </a:r>
            <a:r>
              <a:rPr lang="fr-FR" sz="1600" dirty="0" smtClean="0"/>
              <a:t>) </a:t>
            </a:r>
            <a:r>
              <a:rPr lang="fr-FR" sz="1600" b="1" dirty="0" smtClean="0"/>
              <a:t>non </a:t>
            </a:r>
            <a:r>
              <a:rPr lang="fr-FR" sz="1600" b="1" dirty="0" err="1" smtClean="0"/>
              <a:t>differentiable</a:t>
            </a:r>
            <a:r>
              <a:rPr lang="fr-FR" sz="1600" b="1" dirty="0" smtClean="0"/>
              <a:t> 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71874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82502" y="6042774"/>
            <a:ext cx="624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then</a:t>
            </a:r>
            <a:r>
              <a:rPr lang="fr-FR" sz="1600" dirty="0" smtClean="0"/>
              <a:t> </a:t>
            </a:r>
            <a:r>
              <a:rPr lang="fr-FR" sz="1600" dirty="0" err="1" smtClean="0"/>
              <a:t>need</a:t>
            </a:r>
            <a:r>
              <a:rPr lang="fr-FR" sz="1600" dirty="0" smtClean="0"/>
              <a:t> a good non </a:t>
            </a:r>
            <a:r>
              <a:rPr lang="fr-FR" sz="1600" dirty="0" err="1" smtClean="0"/>
              <a:t>differentiable</a:t>
            </a:r>
            <a:r>
              <a:rPr lang="fr-FR" sz="1600" dirty="0" smtClean="0"/>
              <a:t> </a:t>
            </a:r>
            <a:r>
              <a:rPr lang="fr-FR" sz="1600" dirty="0" err="1" smtClean="0"/>
              <a:t>optimization</a:t>
            </a:r>
            <a:r>
              <a:rPr lang="fr-FR" sz="1600" dirty="0" smtClean="0"/>
              <a:t> </a:t>
            </a:r>
            <a:r>
              <a:rPr lang="fr-FR" sz="1600" dirty="0" err="1" smtClean="0"/>
              <a:t>method</a:t>
            </a:r>
            <a:r>
              <a:rPr lang="fr-FR" sz="1600" dirty="0" smtClean="0"/>
              <a:t> and </a:t>
            </a:r>
            <a:r>
              <a:rPr lang="fr-FR" sz="1600" dirty="0" err="1" smtClean="0"/>
              <a:t>solver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62111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ProxACCPM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Canonical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Problem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19163"/>
            <a:ext cx="8686551" cy="483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11960" y="6084004"/>
            <a:ext cx="4855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</a:t>
            </a:r>
            <a:r>
              <a:rPr lang="fr-FR" sz="16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funded</a:t>
            </a:r>
            <a:r>
              <a:rPr lang="fr-F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by the </a:t>
            </a:r>
            <a:r>
              <a:rPr lang="fr-FR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fr-FR" sz="1600" i="1" dirty="0" err="1" smtClean="0">
                <a:solidFill>
                  <a:schemeClr val="accent3">
                    <a:lumMod val="75000"/>
                  </a:schemeClr>
                </a:solidFill>
              </a:rPr>
              <a:t>wiss</a:t>
            </a:r>
            <a:r>
              <a:rPr lang="fr-FR" sz="16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b="1" i="1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fr-FR" sz="1600" i="1" dirty="0" smtClean="0">
                <a:solidFill>
                  <a:schemeClr val="accent3">
                    <a:lumMod val="75000"/>
                  </a:schemeClr>
                </a:solidFill>
              </a:rPr>
              <a:t>ational Science </a:t>
            </a:r>
            <a:r>
              <a:rPr lang="fr-FR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fr-FR" sz="1600" i="1" dirty="0" err="1" smtClean="0">
                <a:solidFill>
                  <a:schemeClr val="accent3">
                    <a:lumMod val="75000"/>
                  </a:schemeClr>
                </a:solidFill>
              </a:rPr>
              <a:t>oundation</a:t>
            </a:r>
            <a:endParaRPr lang="fr-F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ProxACCPM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Oracles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62025"/>
            <a:ext cx="89058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ProxACCPM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Localization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Set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52488"/>
            <a:ext cx="89535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ProxACCPM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heart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62013"/>
            <a:ext cx="90678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ProxACCPM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The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machinery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1747" name="Picture 3" descr="D:\disque_maison\Boulot\INRIA_2009\Talk_INRIA\opt_sch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229"/>
            <a:ext cx="3352614" cy="33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449440" cy="18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51920" y="404664"/>
            <a:ext cx="231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The main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concerns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are</a:t>
            </a:r>
            <a:endParaRPr lang="fr-F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481400"/>
            <a:ext cx="8352928" cy="4308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100" dirty="0" err="1"/>
              <a:t>Babonneau</a:t>
            </a:r>
            <a:r>
              <a:rPr lang="fr-FR" sz="1100" dirty="0"/>
              <a:t>, F., </a:t>
            </a:r>
            <a:r>
              <a:rPr lang="fr-FR" sz="1100" dirty="0" err="1"/>
              <a:t>Beltran</a:t>
            </a:r>
            <a:r>
              <a:rPr lang="fr-FR" sz="1100" dirty="0"/>
              <a:t>, C., </a:t>
            </a:r>
            <a:r>
              <a:rPr lang="fr-FR" sz="1100" dirty="0" err="1"/>
              <a:t>Haurie</a:t>
            </a:r>
            <a:r>
              <a:rPr lang="fr-FR" sz="1100" dirty="0"/>
              <a:t>, A., Tadonki, C. and Vial, J.-P., </a:t>
            </a:r>
            <a:r>
              <a:rPr lang="fr-FR" sz="1100" i="1" dirty="0"/>
              <a:t>Proximal-ACCPM: a versatile oracle </a:t>
            </a:r>
            <a:r>
              <a:rPr lang="fr-FR" sz="1100" i="1" dirty="0" err="1"/>
              <a:t>based</a:t>
            </a:r>
            <a:r>
              <a:rPr lang="fr-FR" sz="1100" i="1" dirty="0"/>
              <a:t> </a:t>
            </a:r>
            <a:r>
              <a:rPr lang="fr-FR" sz="1100" i="1" dirty="0" err="1"/>
              <a:t>optimization</a:t>
            </a:r>
            <a:r>
              <a:rPr lang="fr-FR" sz="1100" i="1" dirty="0"/>
              <a:t> </a:t>
            </a:r>
            <a:r>
              <a:rPr lang="fr-FR" sz="1100" i="1" dirty="0" err="1"/>
              <a:t>method</a:t>
            </a:r>
            <a:r>
              <a:rPr lang="fr-FR" sz="1100" dirty="0"/>
              <a:t>, In Optimisation, </a:t>
            </a:r>
            <a:r>
              <a:rPr lang="fr-FR" sz="1100" dirty="0" err="1"/>
              <a:t>Econometric</a:t>
            </a:r>
            <a:r>
              <a:rPr lang="fr-FR" sz="1100" dirty="0"/>
              <a:t> and Financial </a:t>
            </a:r>
            <a:r>
              <a:rPr lang="fr-FR" sz="1100" dirty="0" err="1"/>
              <a:t>Analysis</a:t>
            </a:r>
            <a:r>
              <a:rPr lang="fr-FR" sz="1100" dirty="0"/>
              <a:t>, E. J. </a:t>
            </a:r>
            <a:r>
              <a:rPr lang="fr-FR" sz="1100" dirty="0" err="1"/>
              <a:t>Kontoghiorghes</a:t>
            </a:r>
            <a:r>
              <a:rPr lang="fr-FR" sz="1100" dirty="0"/>
              <a:t> editor, vol. 9 </a:t>
            </a:r>
            <a:r>
              <a:rPr lang="fr-FR" sz="1100" dirty="0" smtClean="0"/>
              <a:t>of </a:t>
            </a:r>
            <a:r>
              <a:rPr lang="fr-FR" sz="1100" dirty="0" err="1" smtClean="0"/>
              <a:t>Advances</a:t>
            </a:r>
            <a:r>
              <a:rPr lang="fr-FR" sz="1100" dirty="0" smtClean="0"/>
              <a:t> </a:t>
            </a:r>
            <a:r>
              <a:rPr lang="fr-FR" sz="1100" dirty="0"/>
              <a:t>in </a:t>
            </a:r>
            <a:r>
              <a:rPr lang="fr-FR" sz="1100" dirty="0" err="1"/>
              <a:t>Computational</a:t>
            </a:r>
            <a:r>
              <a:rPr lang="fr-FR" sz="1100" dirty="0"/>
              <a:t> Management Science</a:t>
            </a:r>
            <a:r>
              <a:rPr lang="fr-FR" sz="1100" b="1" dirty="0"/>
              <a:t>,</a:t>
            </a:r>
            <a:r>
              <a:rPr lang="fr-FR" sz="1100" dirty="0"/>
              <a:t> 2006.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5646" y="3933056"/>
            <a:ext cx="1508042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Achievements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9" y="4261344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625748" y="4186129"/>
            <a:ext cx="805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Implementation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method</a:t>
            </a:r>
            <a:r>
              <a:rPr lang="fr-FR" sz="1600" dirty="0" smtClean="0"/>
              <a:t> in a </a:t>
            </a:r>
            <a:r>
              <a:rPr lang="fr-FR" sz="1600" b="1" dirty="0" err="1" smtClean="0"/>
              <a:t>complete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framework</a:t>
            </a:r>
            <a:r>
              <a:rPr lang="fr-FR" sz="1600" b="1" dirty="0" smtClean="0"/>
              <a:t> </a:t>
            </a:r>
            <a:r>
              <a:rPr lang="fr-FR" sz="1600" dirty="0" smtClean="0"/>
              <a:t>(</a:t>
            </a:r>
            <a:r>
              <a:rPr lang="fr-FR" sz="1600" dirty="0" smtClean="0">
                <a:hlinkClick r:id="rId5"/>
              </a:rPr>
              <a:t>https://projects.coin-or.org/OBOE</a:t>
            </a:r>
            <a:r>
              <a:rPr lang="fr-FR" sz="1600" dirty="0" smtClean="0"/>
              <a:t>).        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4533813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638172" y="4458598"/>
            <a:ext cx="8044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Implementation</a:t>
            </a:r>
            <a:r>
              <a:rPr lang="fr-FR" sz="1600" dirty="0" smtClean="0"/>
              <a:t> as a </a:t>
            </a:r>
            <a:r>
              <a:rPr lang="fr-FR" sz="1600" dirty="0" err="1" smtClean="0"/>
              <a:t>query</a:t>
            </a:r>
            <a:r>
              <a:rPr lang="fr-FR" sz="1600" dirty="0" smtClean="0"/>
              <a:t> point </a:t>
            </a:r>
            <a:r>
              <a:rPr lang="fr-FR" sz="1600" dirty="0" err="1" smtClean="0"/>
              <a:t>generator</a:t>
            </a:r>
            <a:r>
              <a:rPr lang="fr-FR" sz="1600" dirty="0" smtClean="0"/>
              <a:t> for </a:t>
            </a:r>
            <a:r>
              <a:rPr lang="fr-FR" sz="1600" b="1" dirty="0" err="1" smtClean="0"/>
              <a:t>connection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with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other</a:t>
            </a:r>
            <a:r>
              <a:rPr lang="fr-FR" sz="1600" b="1" dirty="0" smtClean="0"/>
              <a:t> packages </a:t>
            </a:r>
            <a:r>
              <a:rPr lang="fr-FR" sz="1600" dirty="0" smtClean="0"/>
              <a:t>(</a:t>
            </a:r>
            <a:r>
              <a:rPr lang="fr-FR" sz="1200" i="1" dirty="0" err="1" smtClean="0"/>
              <a:t>branch</a:t>
            </a:r>
            <a:r>
              <a:rPr lang="fr-FR" sz="1200" i="1" dirty="0" smtClean="0"/>
              <a:t> and </a:t>
            </a:r>
            <a:r>
              <a:rPr lang="fr-FR" sz="1200" i="1" dirty="0" err="1" smtClean="0"/>
              <a:t>bound</a:t>
            </a:r>
            <a:r>
              <a:rPr lang="fr-FR" sz="1600" dirty="0" smtClean="0"/>
              <a:t>)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9" y="4821845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647688" y="4746630"/>
            <a:ext cx="644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Several</a:t>
            </a:r>
            <a:r>
              <a:rPr lang="fr-FR" sz="1600" dirty="0" smtClean="0"/>
              <a:t> case </a:t>
            </a:r>
            <a:r>
              <a:rPr lang="fr-FR" sz="1600" dirty="0" err="1" smtClean="0"/>
              <a:t>studies</a:t>
            </a:r>
            <a:r>
              <a:rPr lang="fr-FR" sz="1600" dirty="0" smtClean="0"/>
              <a:t> </a:t>
            </a:r>
            <a:r>
              <a:rPr lang="fr-FR" sz="1600" b="1" dirty="0" err="1" smtClean="0"/>
              <a:t>published</a:t>
            </a:r>
            <a:r>
              <a:rPr lang="fr-FR" sz="1600" b="1" dirty="0" smtClean="0"/>
              <a:t> in journal and </a:t>
            </a:r>
            <a:r>
              <a:rPr lang="fr-FR" sz="1600" b="1" dirty="0" err="1" smtClean="0"/>
              <a:t>conferences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49841" y="5013176"/>
            <a:ext cx="1940147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Some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perspectives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41464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619943" y="5266249"/>
            <a:ext cx="852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Deep</a:t>
            </a:r>
            <a:r>
              <a:rPr lang="fr-FR" sz="1600" dirty="0" smtClean="0"/>
              <a:t> investigation of the </a:t>
            </a:r>
            <a:r>
              <a:rPr lang="fr-FR" sz="1600" b="1" dirty="0" err="1" smtClean="0"/>
              <a:t>parallelization</a:t>
            </a:r>
            <a:r>
              <a:rPr lang="fr-FR" sz="1600" dirty="0" smtClean="0"/>
              <a:t> on </a:t>
            </a:r>
            <a:r>
              <a:rPr lang="fr-FR" sz="1600" dirty="0" err="1" smtClean="0"/>
              <a:t>supercomputers</a:t>
            </a:r>
            <a:r>
              <a:rPr lang="fr-FR" sz="1600" dirty="0" smtClean="0"/>
              <a:t> (</a:t>
            </a:r>
            <a:r>
              <a:rPr lang="fr-FR" sz="16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scheduling</a:t>
            </a:r>
            <a:r>
              <a:rPr lang="fr-FR" sz="1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fr-FR" sz="16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scalability</a:t>
            </a:r>
            <a:r>
              <a:rPr lang="fr-FR" sz="1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fr-FR" sz="16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load</a:t>
            </a:r>
            <a:r>
              <a:rPr lang="fr-FR" sz="1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balance,…</a:t>
            </a:r>
            <a:r>
              <a:rPr lang="fr-FR" sz="1600" dirty="0" smtClean="0"/>
              <a:t>)        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8" y="5613933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632367" y="5538718"/>
            <a:ext cx="8692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Study</a:t>
            </a:r>
            <a:r>
              <a:rPr lang="fr-FR" sz="1600" dirty="0" smtClean="0"/>
              <a:t> how to deal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b="1" dirty="0" smtClean="0"/>
              <a:t>updates</a:t>
            </a:r>
            <a:r>
              <a:rPr lang="fr-FR" sz="1600" dirty="0" smtClean="0"/>
              <a:t> </a:t>
            </a:r>
            <a:r>
              <a:rPr lang="fr-FR" sz="1600" dirty="0" err="1" smtClean="0"/>
              <a:t>instead</a:t>
            </a:r>
            <a:r>
              <a:rPr lang="fr-FR" sz="1600" dirty="0" smtClean="0"/>
              <a:t> of </a:t>
            </a:r>
            <a:r>
              <a:rPr lang="fr-FR" sz="1600" dirty="0" err="1" smtClean="0"/>
              <a:t>performing</a:t>
            </a:r>
            <a:r>
              <a:rPr lang="fr-FR" sz="1600" dirty="0" smtClean="0"/>
              <a:t> matrix computations </a:t>
            </a:r>
            <a:r>
              <a:rPr lang="fr-FR" sz="1600" dirty="0" err="1" smtClean="0"/>
              <a:t>from</a:t>
            </a:r>
            <a:r>
              <a:rPr lang="fr-FR" sz="1600" dirty="0" smtClean="0"/>
              <a:t> scratch 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step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4" y="5901965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641883" y="5826750"/>
            <a:ext cx="644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Investigate</a:t>
            </a:r>
            <a:r>
              <a:rPr lang="fr-FR" sz="1600" dirty="0" smtClean="0"/>
              <a:t> on </a:t>
            </a:r>
            <a:r>
              <a:rPr lang="fr-FR" sz="1600" dirty="0" err="1" smtClean="0"/>
              <a:t>numerical</a:t>
            </a:r>
            <a:r>
              <a:rPr lang="fr-FR" sz="1600" dirty="0" smtClean="0"/>
              <a:t> issues </a:t>
            </a:r>
            <a:r>
              <a:rPr lang="fr-FR" sz="1600" dirty="0" err="1" smtClean="0"/>
              <a:t>with</a:t>
            </a:r>
            <a:r>
              <a:rPr lang="fr-FR" sz="1600" dirty="0" smtClean="0"/>
              <a:t> large-</a:t>
            </a:r>
            <a:r>
              <a:rPr lang="fr-FR" sz="1600" dirty="0" err="1" smtClean="0"/>
              <a:t>scale</a:t>
            </a:r>
            <a:r>
              <a:rPr lang="fr-FR" sz="1600" dirty="0" smtClean="0"/>
              <a:t> </a:t>
            </a:r>
            <a:r>
              <a:rPr lang="fr-FR" sz="1600" dirty="0" err="1" smtClean="0"/>
              <a:t>ill-conditioned</a:t>
            </a:r>
            <a:r>
              <a:rPr lang="fr-FR" sz="1600" dirty="0" smtClean="0"/>
              <a:t> </a:t>
            </a:r>
            <a:r>
              <a:rPr lang="fr-FR" sz="1600" dirty="0" err="1" smtClean="0"/>
              <a:t>systems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9" y="6189997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647688" y="6114782"/>
            <a:ext cx="644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Approximation </a:t>
            </a:r>
            <a:r>
              <a:rPr lang="fr-FR" sz="1600" dirty="0" err="1" smtClean="0"/>
              <a:t>algorithms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71830" y="5733256"/>
            <a:ext cx="2208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Sherman-Morrison formula</a:t>
            </a:r>
          </a:p>
        </p:txBody>
      </p:sp>
    </p:spTree>
    <p:extLst>
      <p:ext uri="{BB962C8B-B14F-4D97-AF65-F5344CB8AC3E}">
        <p14:creationId xmlns:p14="http://schemas.microsoft.com/office/powerpoint/2010/main" val="26184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" grpId="0"/>
      <p:bldP spid="27" grpId="0"/>
      <p:bldP spid="29" grpId="0"/>
      <p:bldP spid="30" grpId="0"/>
      <p:bldP spid="33" grpId="0"/>
      <p:bldP spid="35" grpId="0"/>
      <p:bldP spid="38" grpId="0"/>
      <p:bldP spid="4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Energy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Minimization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8914" name="Picture 2" descr="http://cui.unige.ch/photos/rol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4664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67944" y="40466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 Jose </a:t>
            </a:r>
            <a:r>
              <a:rPr lang="fr-F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Rolim</a:t>
            </a:r>
            <a:endParaRPr lang="fr-FR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Theoretical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Computer Science 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Laboratory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(TCS 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entre </a:t>
            </a:r>
            <a:r>
              <a:rPr lang="fr-F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niverstaire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nformatique</a:t>
            </a:r>
          </a:p>
          <a:p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Geneva (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Switzerland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62526" y="1246290"/>
            <a:ext cx="627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My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work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on Power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Aware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Distributed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Algorithms</a:t>
            </a:r>
            <a:endParaRPr lang="fr-F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initiated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my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stay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at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the TCS-Lab.</a:t>
            </a:r>
            <a:endParaRPr lang="fr-F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" name="Picture 6" descr="C:\Papers\WEEA04\st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18" y="1927495"/>
            <a:ext cx="3560167" cy="2005561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91608" y="3717032"/>
            <a:ext cx="2412840" cy="26161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fr-CH" sz="1100" b="1" dirty="0" smtClean="0">
                <a:latin typeface="Arial" pitchFamily="34" charset="0"/>
                <a:cs typeface="Arial" pitchFamily="34" charset="0"/>
              </a:rPr>
              <a:t>Multi-states Memory Architecture</a:t>
            </a:r>
            <a:endParaRPr lang="fr-FR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" descr="C:\Papers\WEEA04\b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02378"/>
            <a:ext cx="2944991" cy="1847726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79512" y="404664"/>
            <a:ext cx="3816424" cy="8416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Power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consumption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a crucial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concern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with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embedded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systems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supercomputers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sz="12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Fujistsu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K-Computer 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 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US$10 millions/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year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for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electricity</a:t>
            </a:r>
            <a:endParaRPr lang="fr-FR" sz="12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467544" y="2111896"/>
            <a:ext cx="468052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We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focus on memory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energy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467544" y="2399928"/>
            <a:ext cx="468052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The memory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is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partitionned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into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several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banks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467544" y="2687960"/>
            <a:ext cx="468052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Each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bank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can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be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put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into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a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specific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power mode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467544" y="2975992"/>
            <a:ext cx="511256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We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assume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regular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(</a:t>
            </a:r>
            <a:r>
              <a:rPr lang="fr-CH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uniform</a:t>
            </a:r>
            <a:r>
              <a:rPr lang="fr-CH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) power 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state transitions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467544" y="3264024"/>
            <a:ext cx="46085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We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formulate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and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solve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the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optimization</a:t>
            </a:r>
            <a:r>
              <a:rPr lang="fr-CH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CH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problem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0378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8410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6442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4474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2506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0963" y="6084004"/>
            <a:ext cx="794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Good collaboration </a:t>
            </a:r>
            <a:r>
              <a:rPr lang="fr-FR" sz="1600" i="1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Mitali</a:t>
            </a:r>
            <a:r>
              <a:rPr lang="fr-FR" sz="1600" b="1" i="1" dirty="0" smtClean="0">
                <a:solidFill>
                  <a:schemeClr val="accent2">
                    <a:lumMod val="75000"/>
                  </a:schemeClr>
                </a:solidFill>
              </a:rPr>
              <a:t> Singh </a:t>
            </a: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fr-FR" sz="1600" b="1" i="1" dirty="0" smtClean="0">
                <a:solidFill>
                  <a:schemeClr val="accent2">
                    <a:lumMod val="75000"/>
                  </a:schemeClr>
                </a:solidFill>
              </a:rPr>
              <a:t>Viktor </a:t>
            </a:r>
            <a:r>
              <a:rPr lang="fr-FR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Prasanna</a:t>
            </a:r>
            <a:r>
              <a:rPr lang="fr-FR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r-FR" sz="1600" i="1" dirty="0" err="1" smtClean="0">
                <a:solidFill>
                  <a:schemeClr val="accent2">
                    <a:lumMod val="75000"/>
                  </a:schemeClr>
                </a:solidFill>
              </a:rPr>
              <a:t>University</a:t>
            </a: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f </a:t>
            </a:r>
            <a:r>
              <a:rPr lang="fr-FR" sz="1600" i="1" dirty="0" err="1" smtClean="0">
                <a:solidFill>
                  <a:schemeClr val="accent2">
                    <a:lumMod val="75000"/>
                  </a:schemeClr>
                </a:solidFill>
              </a:rPr>
              <a:t>Southern</a:t>
            </a: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accent2">
                    <a:lumMod val="75000"/>
                  </a:schemeClr>
                </a:solidFill>
              </a:rPr>
              <a:t>California</a:t>
            </a: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fr-FR" sz="1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4" name="Picture 5" descr="C:\Papers\WEEA04\OptP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170"/>
            <a:ext cx="2648249" cy="23101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  <p:bldP spid="45" grpId="0"/>
      <p:bldP spid="46" grpId="0"/>
      <p:bldP spid="4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24"/>
            <a:ext cx="9144000" cy="61349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My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Research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Topics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so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far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694437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2"/>
                </a:solidFill>
              </a:rPr>
              <a:t>“A </a:t>
            </a:r>
            <a:r>
              <a:rPr lang="en-US" sz="1200" i="1" dirty="0" err="1" smtClean="0">
                <a:solidFill>
                  <a:schemeClr val="accent2"/>
                </a:solidFill>
              </a:rPr>
              <a:t>vouloir</a:t>
            </a:r>
            <a:r>
              <a:rPr lang="en-US" sz="1200" i="1" dirty="0" smtClean="0">
                <a:solidFill>
                  <a:schemeClr val="accent2"/>
                </a:solidFill>
              </a:rPr>
              <a:t> </a:t>
            </a:r>
            <a:r>
              <a:rPr lang="en-US" sz="1200" i="1" dirty="0" err="1" smtClean="0">
                <a:solidFill>
                  <a:schemeClr val="accent2"/>
                </a:solidFill>
              </a:rPr>
              <a:t>toujours</a:t>
            </a:r>
            <a:r>
              <a:rPr lang="en-US" sz="1200" i="1" dirty="0" smtClean="0">
                <a:solidFill>
                  <a:schemeClr val="accent2"/>
                </a:solidFill>
              </a:rPr>
              <a:t> </a:t>
            </a:r>
            <a:r>
              <a:rPr lang="en-US" sz="1200" i="1" dirty="0" err="1" smtClean="0">
                <a:solidFill>
                  <a:schemeClr val="accent2"/>
                </a:solidFill>
              </a:rPr>
              <a:t>aller</a:t>
            </a:r>
            <a:r>
              <a:rPr lang="en-US" sz="1200" i="1" dirty="0" smtClean="0">
                <a:solidFill>
                  <a:schemeClr val="accent2"/>
                </a:solidFill>
              </a:rPr>
              <a:t> au fond des choses, on court le </a:t>
            </a:r>
            <a:r>
              <a:rPr lang="en-US" sz="1200" i="1" dirty="0" err="1" smtClean="0">
                <a:solidFill>
                  <a:schemeClr val="accent2"/>
                </a:solidFill>
              </a:rPr>
              <a:t>risque</a:t>
            </a:r>
            <a:r>
              <a:rPr lang="en-US" sz="1200" i="1" dirty="0" smtClean="0">
                <a:solidFill>
                  <a:schemeClr val="accent2"/>
                </a:solidFill>
              </a:rPr>
              <a:t> </a:t>
            </a:r>
            <a:r>
              <a:rPr lang="en-US" sz="1200" i="1" dirty="0" err="1" smtClean="0">
                <a:solidFill>
                  <a:schemeClr val="accent2"/>
                </a:solidFill>
              </a:rPr>
              <a:t>d’y</a:t>
            </a:r>
            <a:r>
              <a:rPr lang="en-US" sz="1200" i="1" dirty="0" smtClean="0">
                <a:solidFill>
                  <a:schemeClr val="accent2"/>
                </a:solidFill>
              </a:rPr>
              <a:t> </a:t>
            </a:r>
            <a:r>
              <a:rPr lang="en-US" sz="1200" i="1" dirty="0" err="1" smtClean="0">
                <a:solidFill>
                  <a:schemeClr val="accent2"/>
                </a:solidFill>
              </a:rPr>
              <a:t>rester</a:t>
            </a:r>
            <a:r>
              <a:rPr lang="en-US" sz="1200" i="1" dirty="0" smtClean="0">
                <a:solidFill>
                  <a:schemeClr val="accent2"/>
                </a:solidFill>
              </a:rPr>
              <a:t>."</a:t>
            </a:r>
            <a:r>
              <a:rPr lang="en-US" sz="1200" i="1" dirty="0">
                <a:solidFill>
                  <a:schemeClr val="accent2"/>
                </a:solidFill>
              </a:rPr>
              <a:t> </a:t>
            </a:r>
            <a:endParaRPr lang="fr-FR" sz="1200" i="1" dirty="0">
              <a:solidFill>
                <a:schemeClr val="accent2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24" y="452571"/>
            <a:ext cx="345876" cy="4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36635"/>
            <a:ext cx="685800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07508"/>
            <a:ext cx="685800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Energy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Minimization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04664"/>
            <a:ext cx="2590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dirty="0">
                <a:solidFill>
                  <a:srgbClr val="FF5050"/>
                </a:solidFill>
              </a:rPr>
              <a:t>Input</a:t>
            </a:r>
            <a:endParaRPr lang="fr-FR" sz="1400" dirty="0">
              <a:solidFill>
                <a:srgbClr val="FF505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64088" y="404664"/>
            <a:ext cx="2438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dirty="0">
                <a:solidFill>
                  <a:srgbClr val="FF5050"/>
                </a:solidFill>
              </a:rPr>
              <a:t>Output</a:t>
            </a:r>
            <a:endParaRPr lang="fr-FR" sz="1400" dirty="0">
              <a:solidFill>
                <a:srgbClr val="FF505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" y="938064"/>
            <a:ext cx="3352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200" dirty="0"/>
              <a:t>Hardware </a:t>
            </a:r>
            <a:r>
              <a:rPr lang="fr-CH" sz="1200" dirty="0" err="1"/>
              <a:t>parameters</a:t>
            </a:r>
            <a:r>
              <a:rPr lang="fr-CH" sz="1200" dirty="0"/>
              <a:t> 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</a:rPr>
              <a:t>: W, Q, H, p, q, and 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d</a:t>
            </a:r>
            <a:endParaRPr lang="fr-FR" sz="1200" i="1" dirty="0">
              <a:solidFill>
                <a:schemeClr val="bg1">
                  <a:lumMod val="65000"/>
                </a:schemeClr>
              </a:solidFill>
              <a:latin typeface="Symbol" pitchFamily="18" charset="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1196752"/>
            <a:ext cx="3352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200" dirty="0"/>
              <a:t>Program </a:t>
            </a:r>
            <a:r>
              <a:rPr lang="fr-CH" sz="1200" dirty="0" err="1"/>
              <a:t>parameters</a:t>
            </a:r>
            <a:r>
              <a:rPr lang="fr-CH" sz="1200" dirty="0"/>
              <a:t> 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</a:rPr>
              <a:t>: R, C</a:t>
            </a:r>
            <a:endParaRPr lang="fr-FR" sz="1200" i="1" dirty="0">
              <a:solidFill>
                <a:schemeClr val="bg1">
                  <a:lumMod val="65000"/>
                </a:schemeClr>
              </a:solidFill>
              <a:latin typeface="Symbol" pitchFamily="18" charset="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" y="1484784"/>
            <a:ext cx="3352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200" dirty="0"/>
              <a:t>Memory management </a:t>
            </a:r>
            <a:r>
              <a:rPr lang="fr-CH" sz="1200" dirty="0" err="1"/>
              <a:t>parameters</a:t>
            </a:r>
            <a:r>
              <a:rPr lang="fr-CH" sz="1200" dirty="0"/>
              <a:t> 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r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  <a:latin typeface="Symbol" pitchFamily="18" charset="2"/>
                <a:sym typeface="Symbol" pitchFamily="18" charset="2"/>
              </a:rPr>
              <a:t>, </a:t>
            </a:r>
            <a:endParaRPr lang="fr-FR" sz="1200" i="1" dirty="0">
              <a:solidFill>
                <a:schemeClr val="bg1">
                  <a:lumMod val="65000"/>
                </a:schemeClr>
              </a:solidFill>
              <a:latin typeface="Symbol" pitchFamily="18" charset="2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203848" y="403108"/>
            <a:ext cx="20162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dirty="0">
                <a:solidFill>
                  <a:srgbClr val="FF5050"/>
                </a:solidFill>
              </a:rPr>
              <a:t>Model and </a:t>
            </a:r>
            <a:r>
              <a:rPr lang="fr-CH" sz="1400" dirty="0" err="1">
                <a:solidFill>
                  <a:srgbClr val="FF5050"/>
                </a:solidFill>
              </a:rPr>
              <a:t>Optimization</a:t>
            </a:r>
            <a:endParaRPr lang="fr-FR" sz="1400" dirty="0">
              <a:solidFill>
                <a:srgbClr val="FF5050"/>
              </a:solidFill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64088" y="938064"/>
            <a:ext cx="213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200" dirty="0"/>
              <a:t>Optimal </a:t>
            </a:r>
            <a:r>
              <a:rPr lang="fr-CH" sz="1200" dirty="0" err="1"/>
              <a:t>Energy</a:t>
            </a:r>
            <a:r>
              <a:rPr lang="fr-CH" sz="1200" dirty="0"/>
              <a:t> 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364088" y="1207785"/>
            <a:ext cx="213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200" dirty="0"/>
              <a:t>Optimal transition </a:t>
            </a:r>
            <a:r>
              <a:rPr lang="fr-CH" sz="1200" dirty="0" err="1"/>
              <a:t>repartition</a:t>
            </a:r>
            <a:r>
              <a:rPr lang="fr-CH" sz="1200" dirty="0"/>
              <a:t> 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364088" y="1484784"/>
            <a:ext cx="213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200" dirty="0"/>
              <a:t>Optimal time </a:t>
            </a:r>
            <a:r>
              <a:rPr lang="fr-CH" sz="1200" dirty="0" err="1"/>
              <a:t>repartition</a:t>
            </a:r>
            <a:r>
              <a:rPr lang="fr-CH" sz="1200" dirty="0"/>
              <a:t> </a:t>
            </a:r>
            <a:r>
              <a:rPr lang="fr-CH" sz="1200" i="1" dirty="0">
                <a:solidFill>
                  <a:schemeClr val="bg1">
                    <a:lumMod val="65000"/>
                  </a:schemeClr>
                </a:solidFill>
              </a:rPr>
              <a:t>Y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890" name="Picture 2" descr="Gear wheels - dyna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20124"/>
            <a:ext cx="1052319" cy="10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36635"/>
            <a:ext cx="685800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956376" y="1054477"/>
            <a:ext cx="1197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Power </a:t>
            </a:r>
            <a:r>
              <a:rPr lang="fr-FR" sz="1200" dirty="0" err="1" smtClean="0"/>
              <a:t>aware</a:t>
            </a:r>
            <a:endParaRPr lang="fr-FR" sz="1200" dirty="0" smtClean="0"/>
          </a:p>
          <a:p>
            <a:r>
              <a:rPr lang="fr-FR" sz="1200" dirty="0" smtClean="0"/>
              <a:t>program design </a:t>
            </a:r>
          </a:p>
          <a:p>
            <a:r>
              <a:rPr lang="fr-FR" sz="1200" dirty="0" smtClean="0"/>
              <a:t>and monitoring</a:t>
            </a:r>
            <a:endParaRPr lang="fr-FR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7544" y="2564904"/>
            <a:ext cx="831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Design a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methodology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use the output of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for a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systematic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synthesis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efficient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policies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6" y="2574196"/>
            <a:ext cx="262796" cy="2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8600" y="2091704"/>
            <a:ext cx="2116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Some</a:t>
            </a:r>
            <a:r>
              <a:rPr lang="fr-FR" sz="1600" dirty="0" smtClean="0"/>
              <a:t> perspectives are: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467544" y="2899813"/>
            <a:ext cx="6966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Extend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adapt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model to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current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and future memory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systems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400" i="1" dirty="0" err="1" smtClean="0">
                <a:solidFill>
                  <a:schemeClr val="accent1">
                    <a:lumMod val="75000"/>
                  </a:schemeClr>
                </a:solidFill>
              </a:rPr>
              <a:t>multilevel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sz="1400" i="1" dirty="0" err="1" smtClean="0">
                <a:solidFill>
                  <a:schemeClr val="accent1">
                    <a:lumMod val="75000"/>
                  </a:schemeClr>
                </a:solidFill>
              </a:rPr>
              <a:t>shared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6" y="2909105"/>
            <a:ext cx="262796" cy="2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467544" y="3284984"/>
            <a:ext cx="739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Use a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similar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formal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approach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to analyse the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issue on the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cloud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systems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(user and provider)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6" y="3294276"/>
            <a:ext cx="262796" cy="2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4221088"/>
            <a:ext cx="6828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One of 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our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proposal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on 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topic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received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an important 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grant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the</a:t>
            </a:r>
          </a:p>
          <a:p>
            <a:pPr algn="ctr"/>
            <a:r>
              <a:rPr lang="fr-FR" b="1" i="1" dirty="0" err="1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wiss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ational Science </a:t>
            </a:r>
            <a:r>
              <a:rPr lang="fr-FR" b="1" i="1" dirty="0" err="1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oundation</a:t>
            </a:r>
            <a:endParaRPr lang="fr-FR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7544" y="3697287"/>
            <a:ext cx="5285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Investigate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approaches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dynamic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scheduling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, compilation, …)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6" y="3706579"/>
            <a:ext cx="262796" cy="2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251520" y="5034662"/>
            <a:ext cx="315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We</a:t>
            </a:r>
            <a:r>
              <a:rPr lang="fr-FR" sz="1600" dirty="0" smtClean="0"/>
              <a:t> have been </a:t>
            </a:r>
            <a:r>
              <a:rPr lang="fr-FR" sz="1600" dirty="0" err="1" smtClean="0"/>
              <a:t>also</a:t>
            </a:r>
            <a:r>
              <a:rPr lang="fr-FR" sz="1600" dirty="0" smtClean="0"/>
              <a:t> </a:t>
            </a:r>
            <a:r>
              <a:rPr lang="fr-FR" sz="1600" dirty="0" err="1" smtClean="0"/>
              <a:t>investigating</a:t>
            </a:r>
            <a:r>
              <a:rPr lang="fr-FR" sz="1600" dirty="0" smtClean="0"/>
              <a:t> on:</a:t>
            </a:r>
            <a:endParaRPr lang="fr-FR" sz="1600" dirty="0"/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611560" y="5284440"/>
            <a:ext cx="8352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Distributed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algorithm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in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sensors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networks (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localization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 and information 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retrieval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)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611560" y="5572472"/>
            <a:ext cx="835292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Dual-power management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problem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(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mathematical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programming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approach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 and 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heuristics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)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611560" y="5860504"/>
            <a:ext cx="597172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Algorithms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for the web (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search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engines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 and social networks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)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2922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50954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38986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7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PetaQCD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Overview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1" y="2424399"/>
            <a:ext cx="7724877" cy="3884921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1520" y="404664"/>
            <a:ext cx="288032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ANR Project (HPC &amp;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P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articles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Physics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)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51520" y="675928"/>
            <a:ext cx="228023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Origin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of the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universe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(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matter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)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520" y="963960"/>
            <a:ext cx="201622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Good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cooperative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effort</a:t>
            </a:r>
          </a:p>
          <a:p>
            <a:pPr>
              <a:spcBef>
                <a:spcPct val="20000"/>
              </a:spcBef>
            </a:pPr>
            <a:endParaRPr lang="fr-CH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51520" y="1268760"/>
            <a:ext cx="21602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Multidisciplinary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collaboration</a:t>
            </a:r>
            <a:endParaRPr lang="fr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51520" y="1556792"/>
            <a:ext cx="228023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HPC &amp;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numerical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challenges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fr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138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9170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202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234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3266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2492896"/>
            <a:ext cx="235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hlinkClick r:id="rId4"/>
              </a:rPr>
              <a:t>https://www.petaqcd.org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9140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57809" y="620688"/>
            <a:ext cx="486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National: 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G.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Grosdidier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 (</a:t>
            </a:r>
            <a:r>
              <a:rPr lang="fr-FR" sz="1400" i="1" dirty="0" err="1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coordinator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), P.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Roudeau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O.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Pène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C. </a:t>
            </a:r>
            <a:r>
              <a:rPr lang="fr-FR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T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adonki, K. Petrov, D. Barthou, M.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Kruse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C.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Eisenbeis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B.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Blossier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 L. Morin,        F. Bodin, F. Touze, O. Brand-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Foissac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J. C. Angles d’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Auriac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A.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Seznec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A. Cohen, C.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Bastoul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and more.</a:t>
            </a:r>
          </a:p>
          <a:p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r>
              <a:rPr lang="fr-FR" sz="1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Abroad</a:t>
            </a:r>
            <a:r>
              <a:rPr lang="fr-FR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: 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K.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Urbach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K. Jansen, L.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Scorzatto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D.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Pleiter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, R.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Tripiccione</a:t>
            </a:r>
            <a:endParaRPr lang="fr-FR" sz="1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2041684"/>
            <a:ext cx="253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Lot of </a:t>
            </a:r>
            <a:r>
              <a:rPr lang="fr-FR" sz="1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materials</a:t>
            </a:r>
            <a:r>
              <a:rPr lang="fr-F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and outputs of </a:t>
            </a:r>
            <a:r>
              <a:rPr lang="fr-FR" sz="1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this</a:t>
            </a:r>
            <a:r>
              <a:rPr lang="fr-F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</a:p>
          <a:p>
            <a:r>
              <a:rPr lang="fr-FR" sz="1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project</a:t>
            </a:r>
            <a:r>
              <a:rPr lang="fr-F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r>
              <a:rPr lang="fr-FR" sz="1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can</a:t>
            </a:r>
            <a:r>
              <a:rPr lang="fr-F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r>
              <a:rPr lang="fr-FR" sz="1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be</a:t>
            </a:r>
            <a:r>
              <a:rPr lang="fr-F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r>
              <a:rPr lang="fr-FR" sz="1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found</a:t>
            </a:r>
            <a:r>
              <a:rPr lang="fr-F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r>
              <a:rPr lang="fr-FR" sz="1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here</a:t>
            </a:r>
            <a:endParaRPr lang="fr-FR" sz="1400" i="1" dirty="0">
              <a:solidFill>
                <a:schemeClr val="accent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" descr="A description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4221088"/>
            <a:ext cx="5300642" cy="11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PetaQCD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Contributions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9" y="479879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25748" y="404664"/>
            <a:ext cx="805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Hybrid</a:t>
            </a:r>
            <a:r>
              <a:rPr lang="fr-FR" sz="1600" dirty="0" smtClean="0"/>
              <a:t> extension of the </a:t>
            </a:r>
            <a:r>
              <a:rPr lang="fr-FR" sz="1600" dirty="0" err="1" smtClean="0"/>
              <a:t>reference</a:t>
            </a:r>
            <a:r>
              <a:rPr lang="fr-FR" sz="1600" dirty="0" smtClean="0"/>
              <a:t> package (</a:t>
            </a:r>
            <a:r>
              <a:rPr lang="fr-FR" sz="1600" dirty="0" err="1" smtClean="0"/>
              <a:t>tmLQCD</a:t>
            </a:r>
            <a:r>
              <a:rPr lang="fr-FR" sz="1600" dirty="0" smtClean="0"/>
              <a:t>)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i="1" dirty="0" err="1" smtClean="0"/>
              <a:t>Pthread</a:t>
            </a:r>
            <a:r>
              <a:rPr lang="fr-FR" sz="1600" dirty="0" smtClean="0"/>
              <a:t> </a:t>
            </a:r>
            <a:r>
              <a:rPr lang="fr-FR" sz="1600" dirty="0" err="1" smtClean="0"/>
              <a:t>library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802870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38172" y="727655"/>
            <a:ext cx="8044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Accelerated</a:t>
            </a:r>
            <a:r>
              <a:rPr lang="fr-FR" sz="1600" dirty="0" smtClean="0"/>
              <a:t> </a:t>
            </a:r>
            <a:r>
              <a:rPr lang="fr-FR" sz="1600" dirty="0" err="1" smtClean="0"/>
              <a:t>algorithm</a:t>
            </a:r>
            <a:r>
              <a:rPr lang="fr-FR" sz="1600" dirty="0" smtClean="0"/>
              <a:t> &amp; </a:t>
            </a:r>
            <a:r>
              <a:rPr lang="fr-FR" sz="1600" dirty="0" err="1" smtClean="0"/>
              <a:t>implementation</a:t>
            </a:r>
            <a:r>
              <a:rPr lang="fr-FR" sz="1600" dirty="0" smtClean="0"/>
              <a:t> of the </a:t>
            </a:r>
            <a:r>
              <a:rPr lang="fr-FR" sz="1600" b="1" i="1" dirty="0" smtClean="0"/>
              <a:t>Dirac </a:t>
            </a:r>
            <a:r>
              <a:rPr lang="fr-FR" sz="1600" b="1" i="1" dirty="0" err="1" smtClean="0"/>
              <a:t>operator</a:t>
            </a:r>
            <a:r>
              <a:rPr lang="fr-FR" sz="1600" b="1" i="1" dirty="0" smtClean="0"/>
              <a:t> </a:t>
            </a:r>
            <a:r>
              <a:rPr lang="fr-FR" sz="1600" dirty="0" smtClean="0"/>
              <a:t>and </a:t>
            </a:r>
            <a:r>
              <a:rPr lang="fr-FR" sz="1600" dirty="0" err="1" smtClean="0"/>
              <a:t>other</a:t>
            </a:r>
            <a:r>
              <a:rPr lang="fr-FR" sz="1600" dirty="0" smtClean="0"/>
              <a:t> </a:t>
            </a:r>
            <a:r>
              <a:rPr lang="fr-FR" sz="1600" dirty="0" err="1" smtClean="0"/>
              <a:t>linear</a:t>
            </a:r>
            <a:r>
              <a:rPr lang="fr-FR" sz="1600" dirty="0" smtClean="0"/>
              <a:t> </a:t>
            </a:r>
            <a:r>
              <a:rPr lang="fr-FR" sz="1600" dirty="0" err="1" smtClean="0"/>
              <a:t>algebra</a:t>
            </a:r>
            <a:r>
              <a:rPr lang="fr-FR" sz="1600" dirty="0" smtClean="0"/>
              <a:t> </a:t>
            </a:r>
            <a:r>
              <a:rPr lang="fr-FR" sz="1600" dirty="0" err="1" smtClean="0"/>
              <a:t>kernels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9" y="3144175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47688" y="3068960"/>
            <a:ext cx="644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/>
              <a:t>Block decomposition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257" y="2473732"/>
            <a:ext cx="817278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C. Tadonki, G. </a:t>
            </a:r>
            <a:r>
              <a:rPr lang="fr-FR" sz="1400" dirty="0" err="1">
                <a:latin typeface="Arial Narrow" pitchFamily="34" charset="0"/>
              </a:rPr>
              <a:t>Grosdidier</a:t>
            </a:r>
            <a:r>
              <a:rPr lang="fr-FR" sz="1400" dirty="0">
                <a:latin typeface="Arial Narrow" pitchFamily="34" charset="0"/>
              </a:rPr>
              <a:t>, and O. </a:t>
            </a:r>
            <a:r>
              <a:rPr lang="fr-FR" sz="1400" dirty="0" err="1">
                <a:latin typeface="Arial Narrow" pitchFamily="34" charset="0"/>
              </a:rPr>
              <a:t>Pene</a:t>
            </a:r>
            <a:r>
              <a:rPr lang="fr-FR" sz="1400" dirty="0" smtClean="0">
                <a:latin typeface="Arial Narrow" pitchFamily="34" charset="0"/>
              </a:rPr>
              <a:t>, « </a:t>
            </a:r>
            <a:r>
              <a:rPr lang="fr-FR" sz="1400" i="1" dirty="0" smtClean="0">
                <a:latin typeface="Arial Narrow" pitchFamily="34" charset="0"/>
              </a:rPr>
              <a:t>An </a:t>
            </a:r>
            <a:r>
              <a:rPr lang="fr-FR" sz="1400" i="1" dirty="0">
                <a:latin typeface="Arial Narrow" pitchFamily="34" charset="0"/>
              </a:rPr>
              <a:t>efficient CELL </a:t>
            </a:r>
            <a:r>
              <a:rPr lang="fr-FR" sz="1400" i="1" dirty="0" err="1">
                <a:latin typeface="Arial Narrow" pitchFamily="34" charset="0"/>
              </a:rPr>
              <a:t>library</a:t>
            </a:r>
            <a:r>
              <a:rPr lang="fr-FR" sz="1400" i="1" dirty="0">
                <a:latin typeface="Arial Narrow" pitchFamily="34" charset="0"/>
              </a:rPr>
              <a:t> for </a:t>
            </a:r>
            <a:r>
              <a:rPr lang="fr-FR" sz="1400" i="1" dirty="0" err="1">
                <a:latin typeface="Arial Narrow" pitchFamily="34" charset="0"/>
              </a:rPr>
              <a:t>Lattice</a:t>
            </a:r>
            <a:r>
              <a:rPr lang="fr-FR" sz="1400" i="1" dirty="0">
                <a:latin typeface="Arial Narrow" pitchFamily="34" charset="0"/>
              </a:rPr>
              <a:t> Quantum </a:t>
            </a:r>
            <a:r>
              <a:rPr lang="fr-FR" sz="1400" i="1" dirty="0" err="1" smtClean="0">
                <a:latin typeface="Arial Narrow" pitchFamily="34" charset="0"/>
              </a:rPr>
              <a:t>Chromodynamics</a:t>
            </a:r>
            <a:r>
              <a:rPr lang="fr-FR" sz="1400" i="1" dirty="0" smtClean="0">
                <a:latin typeface="Arial Narrow" pitchFamily="34" charset="0"/>
              </a:rPr>
              <a:t> »</a:t>
            </a:r>
            <a:r>
              <a:rPr lang="fr-FR" sz="1400" dirty="0" smtClean="0">
                <a:latin typeface="Arial Narrow" pitchFamily="34" charset="0"/>
              </a:rPr>
              <a:t>, </a:t>
            </a:r>
            <a:r>
              <a:rPr lang="fr-FR" sz="1400" dirty="0">
                <a:latin typeface="Arial Narrow" pitchFamily="34" charset="0"/>
              </a:rPr>
              <a:t> </a:t>
            </a:r>
            <a:r>
              <a:rPr lang="fr-FR" sz="1400" dirty="0" smtClean="0">
                <a:latin typeface="Arial Narrow" pitchFamily="34" charset="0"/>
              </a:rPr>
              <a:t/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>
                <a:latin typeface="Arial Narrow" pitchFamily="34" charset="0"/>
              </a:rPr>
              <a:t> ACM SIGARCH Computer Architecture News, vol 38(4) </a:t>
            </a:r>
            <a:r>
              <a:rPr lang="fr-FR" sz="1400" dirty="0" smtClean="0">
                <a:latin typeface="Arial Narrow" pitchFamily="34" charset="0"/>
              </a:rPr>
              <a:t>2011.</a:t>
            </a:r>
            <a:endParaRPr lang="fr-FR" sz="1400" dirty="0">
              <a:latin typeface="Arial Narrow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9" y="1008980"/>
            <a:ext cx="6113899" cy="139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9" y="4440319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47688" y="4365104"/>
            <a:ext cx="644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Code </a:t>
            </a:r>
            <a:r>
              <a:rPr lang="fr-FR" sz="1600" dirty="0" err="1" smtClean="0"/>
              <a:t>generation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310743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accent4"/>
                </a:solidFill>
                <a:cs typeface="Arial" pitchFamily="34" charset="0"/>
              </a:rPr>
              <a:t>C. Tadonki, </a:t>
            </a:r>
            <a:r>
              <a:rPr lang="fr-FR" sz="1100" dirty="0" smtClean="0">
                <a:solidFill>
                  <a:schemeClr val="accent4"/>
                </a:solidFill>
              </a:rPr>
              <a:t>«</a:t>
            </a:r>
            <a:r>
              <a:rPr lang="en-US" sz="1100" dirty="0" smtClean="0">
                <a:solidFill>
                  <a:schemeClr val="accent4"/>
                </a:solidFill>
                <a:cs typeface="Arial" pitchFamily="34" charset="0"/>
              </a:rPr>
              <a:t>Strengthening deflation implementation</a:t>
            </a:r>
            <a:r>
              <a:rPr lang="fr-FR" sz="1100" i="1" dirty="0" smtClean="0">
                <a:solidFill>
                  <a:schemeClr val="accent4"/>
                </a:solidFill>
              </a:rPr>
              <a:t>»</a:t>
            </a:r>
            <a:r>
              <a:rPr lang="en-US" sz="1100" dirty="0" smtClean="0">
                <a:solidFill>
                  <a:schemeClr val="accent4"/>
                </a:solidFill>
                <a:cs typeface="Arial" pitchFamily="34" charset="0"/>
              </a:rPr>
              <a:t> </a:t>
            </a:r>
            <a:br>
              <a:rPr lang="en-US" sz="1100" dirty="0" smtClean="0">
                <a:solidFill>
                  <a:schemeClr val="accent4"/>
                </a:solidFill>
                <a:cs typeface="Arial" pitchFamily="34" charset="0"/>
              </a:rPr>
            </a:br>
            <a:r>
              <a:rPr lang="en-US" sz="1100" dirty="0" smtClean="0">
                <a:solidFill>
                  <a:schemeClr val="accent4"/>
                </a:solidFill>
                <a:cs typeface="Arial" pitchFamily="34" charset="0"/>
              </a:rPr>
              <a:t>for large scale LQCD inversions, </a:t>
            </a:r>
            <a:r>
              <a:rPr lang="en-US" sz="1100" dirty="0" err="1" smtClean="0">
                <a:solidFill>
                  <a:schemeClr val="accent4"/>
                </a:solidFill>
                <a:cs typeface="Arial" pitchFamily="34" charset="0"/>
              </a:rPr>
              <a:t>Orsay</a:t>
            </a:r>
            <a:r>
              <a:rPr lang="en-US" sz="1100" dirty="0" smtClean="0">
                <a:solidFill>
                  <a:schemeClr val="accent4"/>
                </a:solidFill>
                <a:cs typeface="Arial" pitchFamily="34" charset="0"/>
              </a:rPr>
              <a:t>, Sept. 27</a:t>
            </a:r>
            <a:r>
              <a:rPr lang="en-US" sz="1100" baseline="30000" dirty="0" smtClean="0">
                <a:solidFill>
                  <a:schemeClr val="accent4"/>
                </a:solidFill>
                <a:cs typeface="Arial" pitchFamily="34" charset="0"/>
              </a:rPr>
              <a:t>th</a:t>
            </a:r>
            <a:r>
              <a:rPr lang="en-US" sz="1100" dirty="0" smtClean="0">
                <a:solidFill>
                  <a:schemeClr val="accent4"/>
                </a:solidFill>
                <a:cs typeface="Arial" pitchFamily="34" charset="0"/>
              </a:rPr>
              <a:t> – 28</a:t>
            </a:r>
            <a:r>
              <a:rPr lang="en-US" sz="1100" baseline="30000" dirty="0" smtClean="0">
                <a:solidFill>
                  <a:schemeClr val="accent4"/>
                </a:solidFill>
                <a:cs typeface="Arial" pitchFamily="34" charset="0"/>
              </a:rPr>
              <a:t>th</a:t>
            </a:r>
            <a:r>
              <a:rPr lang="en-US" sz="1100" dirty="0" smtClean="0">
                <a:solidFill>
                  <a:schemeClr val="accent4"/>
                </a:solidFill>
                <a:cs typeface="Arial" pitchFamily="34" charset="0"/>
              </a:rPr>
              <a:t> 2012</a:t>
            </a:r>
            <a:endParaRPr lang="fr-FR" sz="1100" dirty="0" smtClean="0">
              <a:solidFill>
                <a:schemeClr val="accent4"/>
              </a:solidFill>
              <a:cs typeface="Arial" pitchFamily="34" charset="0"/>
            </a:endParaRPr>
          </a:p>
          <a:p>
            <a:endParaRPr lang="fr-FR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124603" y="3607276"/>
            <a:ext cx="59676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We have implemented a generic block decomposition (</a:t>
            </a:r>
            <a:r>
              <a:rPr lang="en-US" sz="1200" b="1" dirty="0" smtClean="0"/>
              <a:t>multidimensional</a:t>
            </a:r>
            <a:r>
              <a:rPr lang="en-US" sz="1200" dirty="0" smtClean="0"/>
              <a:t> and with no restriction on the </a:t>
            </a:r>
            <a:r>
              <a:rPr lang="en-US" sz="1200" b="1" dirty="0" smtClean="0"/>
              <a:t>number of blocks per axis) </a:t>
            </a:r>
            <a:r>
              <a:rPr lang="en-US" sz="1200" dirty="0" smtClean="0"/>
              <a:t>within the </a:t>
            </a:r>
            <a:r>
              <a:rPr lang="en-US" sz="1200" dirty="0" err="1" smtClean="0"/>
              <a:t>tmLQCD</a:t>
            </a:r>
            <a:r>
              <a:rPr lang="en-US" sz="1200" dirty="0" smtClean="0"/>
              <a:t> package. The aim is to increase the basis of the deflation method (to solve large ill-conditioned systems) without </a:t>
            </a:r>
            <a:endParaRPr lang="fr-FR" sz="1200" dirty="0"/>
          </a:p>
        </p:txBody>
      </p:sp>
      <p:sp>
        <p:nvSpPr>
          <p:cNvPr id="27" name="Rectangle 26"/>
          <p:cNvSpPr/>
          <p:nvPr/>
        </p:nvSpPr>
        <p:spPr>
          <a:xfrm>
            <a:off x="625749" y="5453141"/>
            <a:ext cx="817278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D. Barthou, G. </a:t>
            </a:r>
            <a:r>
              <a:rPr lang="fr-FR" sz="1400" dirty="0" err="1">
                <a:latin typeface="Arial Narrow" pitchFamily="34" charset="0"/>
              </a:rPr>
              <a:t>Grosdidier</a:t>
            </a:r>
            <a:r>
              <a:rPr lang="fr-FR" sz="1400" dirty="0">
                <a:latin typeface="Arial Narrow" pitchFamily="34" charset="0"/>
              </a:rPr>
              <a:t>, M. </a:t>
            </a:r>
            <a:r>
              <a:rPr lang="fr-FR" sz="1400" dirty="0" err="1">
                <a:latin typeface="Arial Narrow" pitchFamily="34" charset="0"/>
              </a:rPr>
              <a:t>Kruse</a:t>
            </a:r>
            <a:r>
              <a:rPr lang="fr-FR" sz="1400" dirty="0">
                <a:latin typeface="Arial Narrow" pitchFamily="34" charset="0"/>
              </a:rPr>
              <a:t>, O. </a:t>
            </a:r>
            <a:r>
              <a:rPr lang="fr-FR" sz="1400" dirty="0" err="1">
                <a:latin typeface="Arial Narrow" pitchFamily="34" charset="0"/>
              </a:rPr>
              <a:t>Pene</a:t>
            </a:r>
            <a:r>
              <a:rPr lang="fr-FR" sz="1400" dirty="0">
                <a:latin typeface="Arial Narrow" pitchFamily="34" charset="0"/>
              </a:rPr>
              <a:t> and C. Tadonki,</a:t>
            </a:r>
            <a:r>
              <a:rPr lang="fr-FR" sz="1400" dirty="0" smtClean="0">
                <a:latin typeface="Arial Narrow" pitchFamily="34" charset="0"/>
              </a:rPr>
              <a:t/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 smtClean="0">
                <a:latin typeface="Arial Narrow" pitchFamily="34" charset="0"/>
              </a:rPr>
              <a:t>« QIRAL</a:t>
            </a:r>
            <a:r>
              <a:rPr lang="fr-FR" sz="1400" dirty="0">
                <a:latin typeface="Arial Narrow" pitchFamily="34" charset="0"/>
              </a:rPr>
              <a:t>: A High </a:t>
            </a:r>
            <a:r>
              <a:rPr lang="fr-FR" sz="1400" dirty="0" err="1">
                <a:latin typeface="Arial Narrow" pitchFamily="34" charset="0"/>
              </a:rPr>
              <a:t>Level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Language</a:t>
            </a:r>
            <a:r>
              <a:rPr lang="fr-FR" sz="1400" dirty="0">
                <a:latin typeface="Arial Narrow" pitchFamily="34" charset="0"/>
              </a:rPr>
              <a:t> for </a:t>
            </a:r>
            <a:r>
              <a:rPr lang="fr-FR" sz="1400" dirty="0" err="1">
                <a:latin typeface="Arial Narrow" pitchFamily="34" charset="0"/>
              </a:rPr>
              <a:t>Lattice</a:t>
            </a:r>
            <a:r>
              <a:rPr lang="fr-FR" sz="1400" dirty="0">
                <a:latin typeface="Arial Narrow" pitchFamily="34" charset="0"/>
              </a:rPr>
              <a:t> QCD Code </a:t>
            </a:r>
            <a:r>
              <a:rPr lang="fr-FR" sz="1400" dirty="0" err="1" smtClean="0">
                <a:latin typeface="Arial Narrow" pitchFamily="34" charset="0"/>
              </a:rPr>
              <a:t>Generation</a:t>
            </a:r>
            <a:r>
              <a:rPr lang="fr-FR" sz="1400" dirty="0" smtClean="0">
                <a:latin typeface="Arial Narrow" pitchFamily="34" charset="0"/>
              </a:rPr>
              <a:t> »,</a:t>
            </a:r>
            <a:r>
              <a:rPr lang="fr-FR" sz="1400" dirty="0">
                <a:latin typeface="Arial Narrow" pitchFamily="34" charset="0"/>
              </a:rPr>
              <a:t> </a:t>
            </a:r>
            <a:r>
              <a:rPr lang="fr-FR" sz="1400" dirty="0" smtClean="0">
                <a:latin typeface="Arial Narrow" pitchFamily="34" charset="0"/>
              </a:rPr>
              <a:t/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 err="1">
                <a:latin typeface="Arial Narrow" pitchFamily="34" charset="0"/>
              </a:rPr>
              <a:t>Programming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Language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Approaches</a:t>
            </a:r>
            <a:r>
              <a:rPr lang="fr-FR" sz="1400" dirty="0">
                <a:latin typeface="Arial Narrow" pitchFamily="34" charset="0"/>
              </a:rPr>
              <a:t> to </a:t>
            </a:r>
            <a:r>
              <a:rPr lang="fr-FR" sz="1400" dirty="0" err="1">
                <a:latin typeface="Arial Narrow" pitchFamily="34" charset="0"/>
              </a:rPr>
              <a:t>Concurrency</a:t>
            </a:r>
            <a:r>
              <a:rPr lang="fr-FR" sz="1400" dirty="0">
                <a:latin typeface="Arial Narrow" pitchFamily="34" charset="0"/>
              </a:rPr>
              <a:t> and Communication-</a:t>
            </a:r>
            <a:r>
              <a:rPr lang="fr-FR" sz="1400" dirty="0" err="1">
                <a:latin typeface="Arial Narrow" pitchFamily="34" charset="0"/>
              </a:rPr>
              <a:t>cEntric</a:t>
            </a:r>
            <a:r>
              <a:rPr lang="fr-FR" sz="1400" dirty="0">
                <a:latin typeface="Arial Narrow" pitchFamily="34" charset="0"/>
              </a:rPr>
              <a:t> Software (</a:t>
            </a:r>
            <a:r>
              <a:rPr lang="fr-FR" sz="1400" dirty="0">
                <a:latin typeface="Arial Narrow" pitchFamily="34" charset="0"/>
                <a:hlinkClick r:id="rId5"/>
              </a:rPr>
              <a:t>PLACES'12</a:t>
            </a:r>
            <a:r>
              <a:rPr lang="fr-FR" sz="1400" dirty="0">
                <a:latin typeface="Arial Narrow" pitchFamily="34" charset="0"/>
              </a:rPr>
              <a:t>) in </a:t>
            </a:r>
            <a:r>
              <a:rPr lang="fr-FR" sz="1400" dirty="0" err="1">
                <a:latin typeface="Arial Narrow" pitchFamily="34" charset="0"/>
              </a:rPr>
              <a:t>conjunction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with</a:t>
            </a:r>
            <a:r>
              <a:rPr lang="fr-FR" sz="1400" dirty="0">
                <a:latin typeface="Arial Narrow" pitchFamily="34" charset="0"/>
              </a:rPr>
              <a:t> the </a:t>
            </a:r>
            <a:r>
              <a:rPr lang="fr-FR" sz="1400" dirty="0" err="1">
                <a:latin typeface="Arial Narrow" pitchFamily="34" charset="0"/>
              </a:rPr>
              <a:t>European</a:t>
            </a:r>
            <a:r>
              <a:rPr lang="fr-FR" sz="1400" dirty="0">
                <a:latin typeface="Arial Narrow" pitchFamily="34" charset="0"/>
              </a:rPr>
              <a:t> joint </a:t>
            </a:r>
            <a:r>
              <a:rPr lang="fr-FR" sz="1400" dirty="0" err="1">
                <a:latin typeface="Arial Narrow" pitchFamily="34" charset="0"/>
              </a:rPr>
              <a:t>Conference</a:t>
            </a:r>
            <a:r>
              <a:rPr lang="fr-FR" sz="1400" dirty="0">
                <a:latin typeface="Arial Narrow" pitchFamily="34" charset="0"/>
              </a:rPr>
              <a:t> on </a:t>
            </a:r>
            <a:r>
              <a:rPr lang="fr-FR" sz="1400" dirty="0" err="1">
                <a:latin typeface="Arial Narrow" pitchFamily="34" charset="0"/>
              </a:rPr>
              <a:t>Theory</a:t>
            </a:r>
            <a:r>
              <a:rPr lang="fr-FR" sz="1400" dirty="0">
                <a:latin typeface="Arial Narrow" pitchFamily="34" charset="0"/>
              </a:rPr>
              <a:t> &amp; Practice of Software (</a:t>
            </a:r>
            <a:r>
              <a:rPr lang="fr-FR" sz="1400" dirty="0">
                <a:latin typeface="Arial Narrow" pitchFamily="34" charset="0"/>
                <a:hlinkClick r:id="rId6"/>
              </a:rPr>
              <a:t>ETAPS</a:t>
            </a:r>
            <a:r>
              <a:rPr lang="fr-FR" sz="1400" dirty="0">
                <a:latin typeface="Arial Narrow" pitchFamily="34" charset="0"/>
              </a:rPr>
              <a:t>), Tallinn, </a:t>
            </a:r>
            <a:r>
              <a:rPr lang="fr-FR" sz="1400" dirty="0" err="1">
                <a:latin typeface="Arial Narrow" pitchFamily="34" charset="0"/>
              </a:rPr>
              <a:t>Estonia</a:t>
            </a:r>
            <a:r>
              <a:rPr lang="fr-FR" sz="1400" dirty="0">
                <a:latin typeface="Arial Narrow" pitchFamily="34" charset="0"/>
              </a:rPr>
              <a:t>, March 24-April 1, 2012.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88" y="3237669"/>
            <a:ext cx="1263492" cy="1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 animBg="1"/>
      <p:bldP spid="24" grpId="0"/>
      <p:bldP spid="3" grpId="0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Accelerated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Computing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1986" name="Picture 2" descr="http://www.omegacomputer.com/staff/tadonki/dirac/Schema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0295"/>
            <a:ext cx="47625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static.pcinpact.com/images/bd/news/43155-nvidia-tes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49" y="1481991"/>
            <a:ext cx="2400201" cy="25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4293096"/>
            <a:ext cx="8518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start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investigating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topic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my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collaboration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Dr 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</a:rPr>
              <a:t>Lionel Lacassagne </a:t>
            </a:r>
          </a:p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(ANR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Ocelle 2007-2009),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SIMD and Image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Processing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stuffs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Good collaboration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 Dr </a:t>
            </a:r>
            <a:r>
              <a:rPr lang="fr-FR" sz="1600" b="1" i="1" dirty="0" err="1" smtClean="0">
                <a:solidFill>
                  <a:schemeClr val="bg1">
                    <a:lumMod val="50000"/>
                  </a:schemeClr>
                </a:solidFill>
              </a:rPr>
              <a:t>Joel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b="1" i="1" dirty="0" err="1" smtClean="0">
                <a:solidFill>
                  <a:schemeClr val="bg1">
                    <a:lumMod val="50000"/>
                  </a:schemeClr>
                </a:solidFill>
              </a:rPr>
              <a:t>Falcou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</a:rPr>
              <a:t>Tarik </a:t>
            </a:r>
            <a:r>
              <a:rPr lang="fr-FR" sz="1600" b="1" i="1" dirty="0" err="1" smtClean="0">
                <a:solidFill>
                  <a:schemeClr val="bg1">
                    <a:lumMod val="50000"/>
                  </a:schemeClr>
                </a:solidFill>
              </a:rPr>
              <a:t>Saidani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</a:rPr>
              <a:t>Khaled </a:t>
            </a:r>
            <a:r>
              <a:rPr lang="fr-FR" sz="1600" b="1" i="1" dirty="0" err="1" smtClean="0">
                <a:solidFill>
                  <a:schemeClr val="bg1">
                    <a:lumMod val="50000"/>
                  </a:schemeClr>
                </a:solidFill>
              </a:rPr>
              <a:t>Hamidouche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</a:rPr>
              <a:t>Pr Daniel Etiemble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5498648"/>
            <a:ext cx="8302013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T. </a:t>
            </a:r>
            <a:r>
              <a:rPr lang="fr-FR" sz="1400" dirty="0" err="1">
                <a:latin typeface="Arial Narrow" pitchFamily="34" charset="0"/>
              </a:rPr>
              <a:t>Saidani</a:t>
            </a:r>
            <a:r>
              <a:rPr lang="fr-FR" sz="1400" dirty="0">
                <a:latin typeface="Arial Narrow" pitchFamily="34" charset="0"/>
              </a:rPr>
              <a:t>, J. </a:t>
            </a:r>
            <a:r>
              <a:rPr lang="fr-FR" sz="1400" dirty="0" err="1">
                <a:latin typeface="Arial Narrow" pitchFamily="34" charset="0"/>
              </a:rPr>
              <a:t>Falcou</a:t>
            </a:r>
            <a:r>
              <a:rPr lang="fr-FR" sz="1400" dirty="0">
                <a:latin typeface="Arial Narrow" pitchFamily="34" charset="0"/>
              </a:rPr>
              <a:t>, C. Tadonki, L. Lacassagne, and D. Etiemble,</a:t>
            </a:r>
            <a:r>
              <a:rPr lang="fr-FR" sz="1400" dirty="0" smtClean="0">
                <a:latin typeface="Arial Narrow" pitchFamily="34" charset="0"/>
              </a:rPr>
              <a:t/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 smtClean="0">
                <a:latin typeface="Arial Narrow" pitchFamily="34" charset="0"/>
              </a:rPr>
              <a:t>« </a:t>
            </a:r>
            <a:r>
              <a:rPr lang="fr-FR" sz="1400" dirty="0" err="1" smtClean="0">
                <a:latin typeface="Arial Narrow" pitchFamily="34" charset="0"/>
              </a:rPr>
              <a:t>Algorithmic</a:t>
            </a:r>
            <a:r>
              <a:rPr lang="fr-FR" sz="1400" dirty="0" smtClean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Skeletons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within</a:t>
            </a:r>
            <a:r>
              <a:rPr lang="fr-FR" sz="1400" dirty="0">
                <a:latin typeface="Arial Narrow" pitchFamily="34" charset="0"/>
              </a:rPr>
              <a:t> an Embedded Domain </a:t>
            </a:r>
            <a:r>
              <a:rPr lang="fr-FR" sz="1400" dirty="0" err="1">
                <a:latin typeface="Arial Narrow" pitchFamily="34" charset="0"/>
              </a:rPr>
              <a:t>Specific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Language</a:t>
            </a:r>
            <a:r>
              <a:rPr lang="fr-FR" sz="1400" dirty="0">
                <a:latin typeface="Arial Narrow" pitchFamily="34" charset="0"/>
              </a:rPr>
              <a:t> for the CELL </a:t>
            </a:r>
            <a:r>
              <a:rPr lang="fr-FR" sz="1400" dirty="0" smtClean="0">
                <a:latin typeface="Arial Narrow" pitchFamily="34" charset="0"/>
              </a:rPr>
              <a:t>Processor »,</a:t>
            </a:r>
            <a:r>
              <a:rPr lang="fr-FR" sz="1400" dirty="0">
                <a:latin typeface="Arial Narrow" pitchFamily="34" charset="0"/>
              </a:rPr>
              <a:t> </a:t>
            </a:r>
            <a:r>
              <a:rPr lang="fr-FR" sz="1400" dirty="0" smtClean="0">
                <a:latin typeface="Arial Narrow" pitchFamily="34" charset="0"/>
              </a:rPr>
              <a:t/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 err="1">
                <a:latin typeface="Arial Narrow" pitchFamily="34" charset="0"/>
              </a:rPr>
              <a:t>Parallel</a:t>
            </a:r>
            <a:r>
              <a:rPr lang="fr-FR" sz="1400" dirty="0">
                <a:latin typeface="Arial Narrow" pitchFamily="34" charset="0"/>
              </a:rPr>
              <a:t> Architectures and Compilation Techniques (PACT), </a:t>
            </a:r>
            <a:r>
              <a:rPr lang="fr-FR" sz="1400" dirty="0">
                <a:latin typeface="Arial Narrow" pitchFamily="34" charset="0"/>
                <a:hlinkClick r:id="rId4"/>
              </a:rPr>
              <a:t>PACT09</a:t>
            </a:r>
            <a:r>
              <a:rPr lang="fr-FR" sz="1400" dirty="0">
                <a:latin typeface="Arial Narrow" pitchFamily="34" charset="0"/>
              </a:rPr>
              <a:t>, Raleigh, </a:t>
            </a:r>
            <a:r>
              <a:rPr lang="fr-FR" sz="1400" dirty="0" err="1">
                <a:latin typeface="Arial Narrow" pitchFamily="34" charset="0"/>
              </a:rPr>
              <a:t>North</a:t>
            </a:r>
            <a:r>
              <a:rPr lang="fr-FR" sz="1400" dirty="0">
                <a:latin typeface="Arial Narrow" pitchFamily="34" charset="0"/>
              </a:rPr>
              <a:t> Carolina (USA), </a:t>
            </a:r>
            <a:r>
              <a:rPr lang="fr-FR" sz="1400" dirty="0" err="1">
                <a:latin typeface="Arial Narrow" pitchFamily="34" charset="0"/>
              </a:rPr>
              <a:t>September</a:t>
            </a:r>
            <a:r>
              <a:rPr lang="fr-FR" sz="1400" dirty="0">
                <a:latin typeface="Arial Narrow" pitchFamily="34" charset="0"/>
              </a:rPr>
              <a:t> 12-16, </a:t>
            </a:r>
            <a:r>
              <a:rPr lang="fr-FR" sz="1400" dirty="0" smtClean="0">
                <a:latin typeface="Arial Narrow" pitchFamily="34" charset="0"/>
              </a:rPr>
              <a:t>2009.</a:t>
            </a:r>
            <a:endParaRPr lang="fr-FR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Accelerated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Computing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Generic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DMA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496" y="548680"/>
            <a:ext cx="275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DMA issues </a:t>
            </a:r>
            <a:r>
              <a:rPr lang="fr-FR" dirty="0" err="1" smtClean="0">
                <a:solidFill>
                  <a:srgbClr val="FF0000"/>
                </a:solidFill>
              </a:rPr>
              <a:t>related</a:t>
            </a:r>
            <a:r>
              <a:rPr lang="fr-FR" dirty="0" smtClean="0">
                <a:solidFill>
                  <a:srgbClr val="FF0000"/>
                </a:solidFill>
              </a:rPr>
              <a:t> to </a:t>
            </a:r>
            <a:r>
              <a:rPr lang="fr-FR" dirty="0" err="1" smtClean="0">
                <a:solidFill>
                  <a:srgbClr val="FF0000"/>
                </a:solidFill>
              </a:rPr>
              <a:t>tiling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980728"/>
            <a:ext cx="3456384" cy="21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1520" y="306896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Performing the transfer expressed in figure 4 raises number of problems:</a:t>
            </a:r>
          </a:p>
          <a:p>
            <a:pPr algn="just">
              <a:lnSpc>
                <a:spcPts val="3000"/>
              </a:lnSpc>
            </a:pPr>
            <a:r>
              <a:rPr lang="en-US" i="1" dirty="0" smtClean="0"/>
              <a:t>• the region to be transferred is not contiguous on memory, thus list DMAs are considered</a:t>
            </a:r>
          </a:p>
          <a:p>
            <a:pPr algn="just">
              <a:lnSpc>
                <a:spcPts val="3000"/>
              </a:lnSpc>
            </a:pPr>
            <a:r>
              <a:rPr lang="en-US" i="1" dirty="0" smtClean="0"/>
              <a:t>• the address of one given row is not aligned, thus the global list DMA is not possible</a:t>
            </a:r>
          </a:p>
          <a:p>
            <a:pPr algn="just">
              <a:lnSpc>
                <a:spcPts val="3000"/>
              </a:lnSpc>
            </a:pPr>
            <a:r>
              <a:rPr lang="en-US" i="1" dirty="0" smtClean="0"/>
              <a:t>• the (address, volume) pair of a row does not match the basic DMA rules (the above two</a:t>
            </a:r>
          </a:p>
          <a:p>
            <a:pPr algn="just">
              <a:lnSpc>
                <a:spcPts val="3000"/>
              </a:lnSpc>
            </a:pPr>
            <a:r>
              <a:rPr lang="en-US" dirty="0" smtClean="0"/>
              <a:t>   ones), thus the entire list DMA cannot be carried out</a:t>
            </a:r>
          </a:p>
          <a:p>
            <a:pPr algn="just">
              <a:lnSpc>
                <a:spcPts val="3000"/>
              </a:lnSpc>
            </a:pPr>
            <a:r>
              <a:rPr lang="en-US" i="1" dirty="0" smtClean="0"/>
              <a:t>• misalignment could come from both sides (main memory and/or local store)</a:t>
            </a:r>
          </a:p>
          <a:p>
            <a:pPr algn="just">
              <a:lnSpc>
                <a:spcPts val="3000"/>
              </a:lnSpc>
            </a:pPr>
            <a:r>
              <a:rPr lang="en-US" i="1" dirty="0" smtClean="0"/>
              <a:t>• the target region on the local store might be out of the container limits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5795972"/>
            <a:ext cx="84249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designed</a:t>
            </a:r>
            <a:r>
              <a:rPr lang="fr-FR" dirty="0" smtClean="0"/>
              <a:t> and </a:t>
            </a:r>
            <a:r>
              <a:rPr lang="fr-FR" dirty="0" err="1" smtClean="0"/>
              <a:t>implemented</a:t>
            </a:r>
            <a:r>
              <a:rPr lang="fr-FR" dirty="0" smtClean="0"/>
              <a:t> a routine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performs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efficiently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7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Accelerated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Computing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Harris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Algorithm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496" y="332656"/>
            <a:ext cx="314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Harris-Stephen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620688"/>
            <a:ext cx="57322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 a corner (point of </a:t>
            </a:r>
            <a:r>
              <a:rPr lang="fr-FR" dirty="0" err="1" smtClean="0"/>
              <a:t>interest</a:t>
            </a:r>
            <a:r>
              <a:rPr lang="fr-FR" dirty="0" smtClean="0"/>
              <a:t>)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an </a:t>
            </a:r>
            <a:r>
              <a:rPr lang="fr-FR" dirty="0" err="1" smtClean="0"/>
              <a:t>improved</a:t>
            </a:r>
            <a:r>
              <a:rPr lang="fr-FR" dirty="0" smtClean="0"/>
              <a:t> variant of the original </a:t>
            </a:r>
            <a:r>
              <a:rPr lang="fr-FR" dirty="0" err="1" smtClean="0"/>
              <a:t>algorithm</a:t>
            </a:r>
            <a:r>
              <a:rPr lang="fr-FR" dirty="0" smtClean="0"/>
              <a:t> by </a:t>
            </a:r>
            <a:r>
              <a:rPr lang="fr-FR" dirty="0" err="1" smtClean="0"/>
              <a:t>Moravec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</a:t>
            </a:r>
            <a:r>
              <a:rPr lang="fr-FR" dirty="0" err="1" smtClean="0"/>
              <a:t>used</a:t>
            </a:r>
            <a:r>
              <a:rPr lang="fr-FR" dirty="0" smtClean="0"/>
              <a:t> in computer vision for </a:t>
            </a:r>
            <a:r>
              <a:rPr lang="fr-FR" dirty="0" err="1" smtClean="0"/>
              <a:t>feature</a:t>
            </a:r>
            <a:r>
              <a:rPr lang="fr-FR" dirty="0" smtClean="0"/>
              <a:t> extraction </a:t>
            </a:r>
            <a:r>
              <a:rPr lang="fr-FR" dirty="0" err="1" smtClean="0"/>
              <a:t>like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 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motion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detection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image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matching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tracking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1032" y="552971"/>
            <a:ext cx="3135464" cy="157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07504" y="2276872"/>
            <a:ext cx="786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Technically</a:t>
            </a:r>
            <a:r>
              <a:rPr lang="fr-FR" dirty="0" smtClean="0"/>
              <a:t>,  the Harris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a </a:t>
            </a:r>
            <a:r>
              <a:rPr lang="fr-FR" dirty="0" err="1" smtClean="0"/>
              <a:t>pixelwise</a:t>
            </a:r>
            <a:r>
              <a:rPr lang="fr-FR" dirty="0" smtClean="0"/>
              <a:t> </a:t>
            </a:r>
            <a:r>
              <a:rPr lang="fr-FR" dirty="0" err="1" smtClean="0"/>
              <a:t>autocorrelation</a:t>
            </a:r>
            <a:r>
              <a:rPr lang="fr-FR" dirty="0" smtClean="0"/>
              <a:t> S </a:t>
            </a:r>
            <a:r>
              <a:rPr lang="fr-FR" dirty="0" err="1" smtClean="0"/>
              <a:t>given</a:t>
            </a:r>
            <a:r>
              <a:rPr lang="fr-FR" dirty="0" smtClean="0"/>
              <a:t> by</a:t>
            </a:r>
            <a:endParaRPr lang="fr-FR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71192"/>
            <a:ext cx="3384376" cy="52290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5496" y="3175248"/>
            <a:ext cx="76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i="1" dirty="0" smtClean="0">
                <a:latin typeface="Cambria" pitchFamily="18" charset="0"/>
              </a:rPr>
              <a:t>(x, y) </a:t>
            </a:r>
            <a:r>
              <a:rPr lang="fr-FR" dirty="0" err="1" smtClean="0"/>
              <a:t>is</a:t>
            </a:r>
            <a:r>
              <a:rPr lang="fr-FR" dirty="0" smtClean="0"/>
              <a:t> the location of the pixel and </a:t>
            </a:r>
            <a:r>
              <a:rPr lang="fr-FR" i="1" dirty="0" smtClean="0">
                <a:latin typeface="Cambria" pitchFamily="18" charset="0"/>
              </a:rPr>
              <a:t>I(x, y)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r>
              <a:rPr lang="fr-FR" dirty="0" smtClean="0"/>
              <a:t> (</a:t>
            </a:r>
            <a:r>
              <a:rPr lang="fr-FR" dirty="0" err="1" smtClean="0"/>
              <a:t>grayscale</a:t>
            </a:r>
            <a:r>
              <a:rPr lang="fr-FR" dirty="0" smtClean="0"/>
              <a:t> mode).</a:t>
            </a:r>
            <a:endParaRPr lang="fr-FR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41596"/>
            <a:ext cx="3830448" cy="1759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4100007" cy="13516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2987824" y="1713875"/>
            <a:ext cx="2488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3D reconstruction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object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recognition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941168"/>
            <a:ext cx="4100007" cy="12632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4355976" y="5373216"/>
            <a:ext cx="462253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C. Tadonki, L. Lacassagne, E. </a:t>
            </a:r>
            <a:r>
              <a:rPr lang="fr-FR" sz="1400" dirty="0" err="1">
                <a:latin typeface="Arial Narrow" pitchFamily="34" charset="0"/>
              </a:rPr>
              <a:t>Dadi</a:t>
            </a:r>
            <a:r>
              <a:rPr lang="fr-FR" sz="1400" dirty="0">
                <a:latin typeface="Arial Narrow" pitchFamily="34" charset="0"/>
              </a:rPr>
              <a:t>, M. </a:t>
            </a:r>
            <a:r>
              <a:rPr lang="fr-FR" sz="1400" dirty="0" smtClean="0">
                <a:latin typeface="Arial Narrow" pitchFamily="34" charset="0"/>
              </a:rPr>
              <a:t>Daoudi, </a:t>
            </a:r>
          </a:p>
          <a:p>
            <a:r>
              <a:rPr lang="fr-FR" sz="1400" dirty="0" smtClean="0">
                <a:latin typeface="Arial Narrow" pitchFamily="34" charset="0"/>
              </a:rPr>
              <a:t>«Accelerator-</a:t>
            </a:r>
            <a:r>
              <a:rPr lang="fr-FR" sz="1400" dirty="0" err="1" smtClean="0">
                <a:latin typeface="Arial Narrow" pitchFamily="34" charset="0"/>
              </a:rPr>
              <a:t>based</a:t>
            </a:r>
            <a:r>
              <a:rPr lang="fr-FR" sz="1400" dirty="0" smtClean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implementation</a:t>
            </a:r>
            <a:r>
              <a:rPr lang="fr-FR" sz="1400" dirty="0">
                <a:latin typeface="Arial Narrow" pitchFamily="34" charset="0"/>
              </a:rPr>
              <a:t> of the Harris </a:t>
            </a:r>
            <a:r>
              <a:rPr lang="fr-FR" sz="1400" dirty="0" err="1" smtClean="0">
                <a:latin typeface="Arial Narrow" pitchFamily="34" charset="0"/>
              </a:rPr>
              <a:t>algorithm</a:t>
            </a:r>
            <a:r>
              <a:rPr lang="fr-FR" sz="1400" dirty="0" smtClean="0">
                <a:latin typeface="Arial Narrow" pitchFamily="34" charset="0"/>
              </a:rPr>
              <a:t>»,</a:t>
            </a:r>
            <a:r>
              <a:rPr lang="fr-FR" sz="1400" dirty="0">
                <a:latin typeface="Arial Narrow" pitchFamily="34" charset="0"/>
              </a:rPr>
              <a:t> </a:t>
            </a:r>
            <a:r>
              <a:rPr lang="fr-FR" sz="1400" dirty="0" smtClean="0">
                <a:latin typeface="Arial Narrow" pitchFamily="34" charset="0"/>
              </a:rPr>
              <a:t/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>
                <a:latin typeface="Arial Narrow" pitchFamily="34" charset="0"/>
              </a:rPr>
              <a:t>5th International </a:t>
            </a:r>
            <a:r>
              <a:rPr lang="fr-FR" sz="1400" dirty="0" err="1">
                <a:latin typeface="Arial Narrow" pitchFamily="34" charset="0"/>
              </a:rPr>
              <a:t>Conference</a:t>
            </a:r>
            <a:r>
              <a:rPr lang="fr-FR" sz="1400" dirty="0">
                <a:latin typeface="Arial Narrow" pitchFamily="34" charset="0"/>
              </a:rPr>
              <a:t> on Image </a:t>
            </a:r>
            <a:r>
              <a:rPr lang="fr-FR" sz="1400" dirty="0" err="1">
                <a:latin typeface="Arial Narrow" pitchFamily="34" charset="0"/>
              </a:rPr>
              <a:t>Processing</a:t>
            </a:r>
            <a:r>
              <a:rPr lang="fr-FR" sz="1400" dirty="0">
                <a:latin typeface="Arial Narrow" pitchFamily="34" charset="0"/>
              </a:rPr>
              <a:t> (</a:t>
            </a:r>
            <a:r>
              <a:rPr lang="fr-FR" sz="1400" dirty="0">
                <a:latin typeface="Arial Narrow" pitchFamily="34" charset="0"/>
                <a:hlinkClick r:id="rId7"/>
              </a:rPr>
              <a:t>ICISP 2012</a:t>
            </a:r>
            <a:r>
              <a:rPr lang="fr-FR" sz="1400" dirty="0">
                <a:latin typeface="Arial Narrow" pitchFamily="34" charset="0"/>
              </a:rPr>
              <a:t>), </a:t>
            </a:r>
            <a:r>
              <a:rPr lang="fr-FR" sz="1400" dirty="0" err="1" smtClean="0">
                <a:latin typeface="Arial Narrow" pitchFamily="34" charset="0"/>
              </a:rPr>
              <a:t>June</a:t>
            </a:r>
            <a:r>
              <a:rPr lang="fr-FR" sz="1400" dirty="0" smtClean="0">
                <a:latin typeface="Arial Narrow" pitchFamily="34" charset="0"/>
              </a:rPr>
              <a:t> </a:t>
            </a:r>
            <a:r>
              <a:rPr lang="fr-FR" sz="1400" dirty="0">
                <a:latin typeface="Arial Narrow" pitchFamily="34" charset="0"/>
              </a:rPr>
              <a:t>28-30, 2012</a:t>
            </a:r>
            <a:r>
              <a:rPr lang="fr-FR" sz="1400" dirty="0" smtClean="0">
                <a:latin typeface="Arial Narrow" pitchFamily="34" charset="0"/>
              </a:rPr>
              <a:t>.</a:t>
            </a:r>
            <a:endParaRPr lang="fr-FR" sz="1400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616530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1100" dirty="0" err="1" smtClean="0"/>
              <a:t>We</a:t>
            </a:r>
            <a:r>
              <a:rPr lang="fr-FR" sz="1100" dirty="0" smtClean="0"/>
              <a:t> observe </a:t>
            </a:r>
            <a:r>
              <a:rPr lang="fr-FR" sz="1100" dirty="0" smtClean="0">
                <a:solidFill>
                  <a:srgbClr val="FF0000"/>
                </a:solidFill>
              </a:rPr>
              <a:t>50% </a:t>
            </a:r>
            <a:r>
              <a:rPr lang="fr-FR" sz="1100" dirty="0" err="1" smtClean="0">
                <a:solidFill>
                  <a:srgbClr val="FF0000"/>
                </a:solidFill>
              </a:rPr>
              <a:t>improvement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r>
              <a:rPr lang="fr-FR" sz="1100" dirty="0" err="1" smtClean="0"/>
              <a:t>between</a:t>
            </a:r>
            <a:r>
              <a:rPr lang="fr-FR" sz="1100" dirty="0" smtClean="0"/>
              <a:t> square </a:t>
            </a:r>
            <a:r>
              <a:rPr lang="fr-FR" sz="1100" dirty="0" err="1" smtClean="0"/>
              <a:t>tiles</a:t>
            </a:r>
            <a:r>
              <a:rPr lang="fr-FR" sz="1100" dirty="0" smtClean="0"/>
              <a:t> and  full </a:t>
            </a:r>
            <a:r>
              <a:rPr lang="fr-FR" sz="1100" dirty="0" err="1" smtClean="0"/>
              <a:t>row</a:t>
            </a:r>
            <a:r>
              <a:rPr lang="fr-FR" sz="1100" dirty="0" smtClean="0"/>
              <a:t> </a:t>
            </a:r>
            <a:r>
              <a:rPr lang="fr-FR" sz="1100" dirty="0" err="1" smtClean="0"/>
              <a:t>tiles</a:t>
            </a:r>
            <a:r>
              <a:rPr lang="fr-FR" sz="1100" dirty="0" smtClean="0"/>
              <a:t>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51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PetaQCD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Algebraic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Path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Problem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432" y="5642084"/>
            <a:ext cx="83020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C. </a:t>
            </a:r>
            <a:r>
              <a:rPr lang="fr-FR" sz="1400" dirty="0" smtClean="0">
                <a:latin typeface="Arial Narrow" pitchFamily="34" charset="0"/>
              </a:rPr>
              <a:t>Tadonki,   « Ring </a:t>
            </a:r>
            <a:r>
              <a:rPr lang="fr-FR" sz="1400" dirty="0" err="1">
                <a:latin typeface="Arial Narrow" pitchFamily="34" charset="0"/>
              </a:rPr>
              <a:t>pipelined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algorithm</a:t>
            </a:r>
            <a:r>
              <a:rPr lang="fr-FR" sz="1400" dirty="0">
                <a:latin typeface="Arial Narrow" pitchFamily="34" charset="0"/>
              </a:rPr>
              <a:t> for the </a:t>
            </a:r>
            <a:r>
              <a:rPr lang="fr-FR" sz="1400" dirty="0" err="1">
                <a:latin typeface="Arial Narrow" pitchFamily="34" charset="0"/>
              </a:rPr>
              <a:t>algebraic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path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problem</a:t>
            </a:r>
            <a:r>
              <a:rPr lang="fr-FR" sz="1400" dirty="0">
                <a:latin typeface="Arial Narrow" pitchFamily="34" charset="0"/>
              </a:rPr>
              <a:t> on the CELL Broadband </a:t>
            </a:r>
            <a:r>
              <a:rPr lang="fr-FR" sz="1400" dirty="0" err="1" smtClean="0">
                <a:latin typeface="Arial Narrow" pitchFamily="34" charset="0"/>
              </a:rPr>
              <a:t>Engine</a:t>
            </a:r>
            <a:r>
              <a:rPr lang="fr-FR" sz="1400" dirty="0" smtClean="0">
                <a:latin typeface="Arial Narrow" pitchFamily="34" charset="0"/>
              </a:rPr>
              <a:t> »,</a:t>
            </a:r>
            <a:r>
              <a:rPr lang="fr-FR" sz="1400" dirty="0">
                <a:latin typeface="Arial Narrow" pitchFamily="34" charset="0"/>
              </a:rPr>
              <a:t> </a:t>
            </a:r>
            <a:r>
              <a:rPr lang="fr-FR" sz="1400" dirty="0" smtClean="0">
                <a:latin typeface="Arial Narrow" pitchFamily="34" charset="0"/>
              </a:rPr>
              <a:t/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 smtClean="0">
                <a:latin typeface="Arial Narrow" pitchFamily="34" charset="0"/>
                <a:hlinkClick r:id="rId3"/>
              </a:rPr>
              <a:t>WAMMCA 2010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smtClean="0">
                <a:latin typeface="Arial Narrow" pitchFamily="34" charset="0"/>
              </a:rPr>
              <a:t>- </a:t>
            </a:r>
            <a:r>
              <a:rPr lang="fr-FR" sz="1400" dirty="0" smtClean="0">
                <a:latin typeface="Arial Narrow" pitchFamily="34" charset="0"/>
                <a:hlinkClick r:id="rId4"/>
              </a:rPr>
              <a:t>SBAC </a:t>
            </a:r>
            <a:r>
              <a:rPr lang="fr-FR" sz="1400" dirty="0">
                <a:latin typeface="Arial Narrow" pitchFamily="34" charset="0"/>
                <a:hlinkClick r:id="rId4"/>
              </a:rPr>
              <a:t>PAD </a:t>
            </a:r>
            <a:r>
              <a:rPr lang="fr-FR" sz="1400" dirty="0" smtClean="0">
                <a:latin typeface="Arial Narrow" pitchFamily="34" charset="0"/>
                <a:hlinkClick r:id="rId4"/>
              </a:rPr>
              <a:t>2010</a:t>
            </a:r>
            <a:r>
              <a:rPr lang="fr-FR" sz="1400" dirty="0" smtClean="0">
                <a:latin typeface="Arial Narrow" pitchFamily="34" charset="0"/>
              </a:rPr>
              <a:t>, </a:t>
            </a:r>
            <a:r>
              <a:rPr lang="fr-FR" sz="1400" dirty="0" err="1">
                <a:latin typeface="Arial Narrow" pitchFamily="34" charset="0"/>
              </a:rPr>
              <a:t>Petropolis</a:t>
            </a:r>
            <a:r>
              <a:rPr lang="fr-FR" sz="1400" dirty="0">
                <a:latin typeface="Arial Narrow" pitchFamily="34" charset="0"/>
              </a:rPr>
              <a:t>, Rio de Janeiro, </a:t>
            </a:r>
            <a:r>
              <a:rPr lang="fr-FR" sz="1400" dirty="0" err="1">
                <a:latin typeface="Arial Narrow" pitchFamily="34" charset="0"/>
              </a:rPr>
              <a:t>Brazil</a:t>
            </a:r>
            <a:r>
              <a:rPr lang="fr-FR" sz="1400" dirty="0">
                <a:latin typeface="Arial Narrow" pitchFamily="34" charset="0"/>
              </a:rPr>
              <a:t>, </a:t>
            </a:r>
            <a:r>
              <a:rPr lang="fr-FR" sz="1400" dirty="0" err="1">
                <a:latin typeface="Arial Narrow" pitchFamily="34" charset="0"/>
              </a:rPr>
              <a:t>October</a:t>
            </a:r>
            <a:r>
              <a:rPr lang="fr-FR" sz="1400" dirty="0">
                <a:latin typeface="Arial Narrow" pitchFamily="34" charset="0"/>
              </a:rPr>
              <a:t> 27-30, 2010. (IEEE digital </a:t>
            </a:r>
            <a:r>
              <a:rPr lang="fr-FR" sz="1400" dirty="0" err="1">
                <a:latin typeface="Arial Narrow" pitchFamily="34" charset="0"/>
              </a:rPr>
              <a:t>library</a:t>
            </a:r>
            <a:r>
              <a:rPr lang="fr-FR" sz="1400" dirty="0">
                <a:latin typeface="Arial Narrow" pitchFamily="34" charset="0"/>
              </a:rPr>
              <a:t>)</a:t>
            </a:r>
          </a:p>
        </p:txBody>
      </p:sp>
      <p:pic>
        <p:nvPicPr>
          <p:cNvPr id="27" name="Image 18" descr="cell_im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9" y="3068960"/>
            <a:ext cx="3507381" cy="230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338358"/>
              </p:ext>
            </p:extLst>
          </p:nvPr>
        </p:nvGraphicFramePr>
        <p:xfrm>
          <a:off x="3770293" y="3193479"/>
          <a:ext cx="107987" cy="17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1" name="Image" r:id="rId6" imgW="825106" imgH="1345557" progId="Photoshop.Image.7">
                  <p:embed/>
                </p:oleObj>
              </mc:Choice>
              <mc:Fallback>
                <p:oleObj name="Image" r:id="rId6" imgW="825106" imgH="134555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293" y="3193479"/>
                        <a:ext cx="107987" cy="175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ZoneTexte 20"/>
          <p:cNvSpPr txBox="1">
            <a:spLocks noChangeArrowheads="1"/>
          </p:cNvSpPr>
          <p:nvPr/>
        </p:nvSpPr>
        <p:spPr bwMode="auto">
          <a:xfrm>
            <a:off x="3824287" y="3140968"/>
            <a:ext cx="42491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996633"/>
                </a:solidFill>
              </a:rPr>
              <a:t>PPE-DMA is issued only by the first and the last processor</a:t>
            </a:r>
          </a:p>
        </p:txBody>
      </p:sp>
      <p:sp>
        <p:nvSpPr>
          <p:cNvPr id="32" name="ZoneTexte 22"/>
          <p:cNvSpPr txBox="1">
            <a:spLocks noChangeArrowheads="1"/>
          </p:cNvSpPr>
          <p:nvPr/>
        </p:nvSpPr>
        <p:spPr bwMode="auto">
          <a:xfrm>
            <a:off x="3824287" y="3356917"/>
            <a:ext cx="3546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996633"/>
                </a:solidFill>
              </a:rPr>
              <a:t>Inner SPEs communicate and synchronize locally </a:t>
            </a:r>
          </a:p>
        </p:txBody>
      </p:sp>
      <p:sp>
        <p:nvSpPr>
          <p:cNvPr id="34" name="ZoneTexte 24"/>
          <p:cNvSpPr txBox="1">
            <a:spLocks noChangeArrowheads="1"/>
          </p:cNvSpPr>
          <p:nvPr/>
        </p:nvSpPr>
        <p:spPr bwMode="auto">
          <a:xfrm>
            <a:off x="3824287" y="3572941"/>
            <a:ext cx="47531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996633"/>
                </a:solidFill>
              </a:rPr>
              <a:t>Computation-communication overlap occurs for all communications</a:t>
            </a:r>
          </a:p>
        </p:txBody>
      </p:sp>
      <p:sp>
        <p:nvSpPr>
          <p:cNvPr id="36" name="ZoneTexte 26"/>
          <p:cNvSpPr txBox="1">
            <a:spLocks noChangeArrowheads="1"/>
          </p:cNvSpPr>
          <p:nvPr/>
        </p:nvSpPr>
        <p:spPr bwMode="auto">
          <a:xfrm>
            <a:off x="3824287" y="3788965"/>
            <a:ext cx="4321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996633"/>
                </a:solidFill>
              </a:rPr>
              <a:t>Can run on more SPEs or CELL Blades by natural extension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64488"/>
              </p:ext>
            </p:extLst>
          </p:nvPr>
        </p:nvGraphicFramePr>
        <p:xfrm>
          <a:off x="3752949" y="3396728"/>
          <a:ext cx="107950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2" name="Image" r:id="rId8" imgW="825106" imgH="1345557" progId="Photoshop.Image.7">
                  <p:embed/>
                </p:oleObj>
              </mc:Choice>
              <mc:Fallback>
                <p:oleObj name="Image" r:id="rId8" imgW="825106" imgH="1345557" progId="Photoshop.Image.7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949" y="3396728"/>
                        <a:ext cx="107950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253547"/>
              </p:ext>
            </p:extLst>
          </p:nvPr>
        </p:nvGraphicFramePr>
        <p:xfrm>
          <a:off x="3752949" y="3612752"/>
          <a:ext cx="107950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3" name="Image" r:id="rId9" imgW="825106" imgH="1345557" progId="Photoshop.Image.7">
                  <p:embed/>
                </p:oleObj>
              </mc:Choice>
              <mc:Fallback>
                <p:oleObj name="Image" r:id="rId9" imgW="825106" imgH="1345557" progId="Photoshop.Image.7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949" y="3612752"/>
                        <a:ext cx="107950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492390"/>
              </p:ext>
            </p:extLst>
          </p:nvPr>
        </p:nvGraphicFramePr>
        <p:xfrm>
          <a:off x="3752949" y="3828776"/>
          <a:ext cx="107950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4" name="Image" r:id="rId10" imgW="825106" imgH="1345557" progId="Photoshop.Image.7">
                  <p:embed/>
                </p:oleObj>
              </mc:Choice>
              <mc:Fallback>
                <p:oleObj name="Image" r:id="rId10" imgW="825106" imgH="1345557" progId="Photoshop.Image.7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949" y="3828776"/>
                        <a:ext cx="107950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28" descr="kung_bene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06" y="483815"/>
            <a:ext cx="36639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5" descr="kung_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" y="476672"/>
            <a:ext cx="417671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26"/>
          <p:cNvGraphicFramePr>
            <a:graphicFrameLocks noChangeAspect="1"/>
          </p:cNvGraphicFramePr>
          <p:nvPr/>
        </p:nvGraphicFramePr>
        <p:xfrm>
          <a:off x="1258888" y="4581525"/>
          <a:ext cx="355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5" name="Image" r:id="rId13" imgW="952045" imgH="964739" progId="Photoshop.Image.7">
                  <p:embed/>
                </p:oleObj>
              </mc:Choice>
              <mc:Fallback>
                <p:oleObj name="Image" r:id="rId13" imgW="952045" imgH="96473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581525"/>
                        <a:ext cx="3556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27" descr="kung_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8194"/>
            <a:ext cx="2592288" cy="7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21" descr="perf_3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17" y="4052213"/>
            <a:ext cx="2488026" cy="133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5" descr="perf_dma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33" y="4293096"/>
            <a:ext cx="2591965" cy="111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33" y="4217023"/>
            <a:ext cx="1919479" cy="14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2" grpId="0"/>
      <p:bldP spid="34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Accelerated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Computing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– LQCD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library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Picture 2" descr="http://www.omegacomputer.com/staff/tadonki/dirac/mech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6" y="553257"/>
            <a:ext cx="6225993" cy="34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432" y="5786100"/>
            <a:ext cx="83020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C. Tadonki, G. </a:t>
            </a:r>
            <a:r>
              <a:rPr lang="fr-FR" sz="1400" dirty="0" err="1">
                <a:latin typeface="Arial Narrow" pitchFamily="34" charset="0"/>
              </a:rPr>
              <a:t>Grosdidier</a:t>
            </a:r>
            <a:r>
              <a:rPr lang="fr-FR" sz="1400" dirty="0">
                <a:latin typeface="Arial Narrow" pitchFamily="34" charset="0"/>
              </a:rPr>
              <a:t>, and O. </a:t>
            </a:r>
            <a:r>
              <a:rPr lang="fr-FR" sz="1400" dirty="0" err="1" smtClean="0">
                <a:latin typeface="Arial Narrow" pitchFamily="34" charset="0"/>
              </a:rPr>
              <a:t>Pene</a:t>
            </a:r>
            <a:r>
              <a:rPr lang="fr-FR" sz="1400" dirty="0" smtClean="0">
                <a:latin typeface="Arial Narrow" pitchFamily="34" charset="0"/>
              </a:rPr>
              <a:t>,</a:t>
            </a:r>
            <a:r>
              <a:rPr lang="fr-FR" sz="1400" dirty="0">
                <a:latin typeface="Arial Narrow" pitchFamily="34" charset="0"/>
              </a:rPr>
              <a:t> </a:t>
            </a:r>
            <a:r>
              <a:rPr lang="fr-FR" sz="1400" dirty="0" smtClean="0">
                <a:latin typeface="Arial Narrow" pitchFamily="34" charset="0"/>
              </a:rPr>
              <a:t>«An </a:t>
            </a:r>
            <a:r>
              <a:rPr lang="fr-FR" sz="1400" dirty="0">
                <a:latin typeface="Arial Narrow" pitchFamily="34" charset="0"/>
              </a:rPr>
              <a:t>efficient CELL </a:t>
            </a:r>
            <a:r>
              <a:rPr lang="fr-FR" sz="1400" dirty="0" err="1">
                <a:latin typeface="Arial Narrow" pitchFamily="34" charset="0"/>
              </a:rPr>
              <a:t>library</a:t>
            </a:r>
            <a:r>
              <a:rPr lang="fr-FR" sz="1400" dirty="0">
                <a:latin typeface="Arial Narrow" pitchFamily="34" charset="0"/>
              </a:rPr>
              <a:t> for </a:t>
            </a:r>
            <a:r>
              <a:rPr lang="fr-FR" sz="1400" dirty="0" err="1">
                <a:latin typeface="Arial Narrow" pitchFamily="34" charset="0"/>
              </a:rPr>
              <a:t>Lattice</a:t>
            </a:r>
            <a:r>
              <a:rPr lang="fr-FR" sz="1400" dirty="0">
                <a:latin typeface="Arial Narrow" pitchFamily="34" charset="0"/>
              </a:rPr>
              <a:t> Quantum </a:t>
            </a:r>
            <a:r>
              <a:rPr lang="fr-FR" sz="1400" dirty="0" err="1" smtClean="0">
                <a:latin typeface="Arial Narrow" pitchFamily="34" charset="0"/>
              </a:rPr>
              <a:t>Chromodynamics</a:t>
            </a:r>
            <a:r>
              <a:rPr lang="fr-FR" sz="1400" dirty="0" smtClean="0">
                <a:latin typeface="Arial Narrow" pitchFamily="34" charset="0"/>
              </a:rPr>
              <a:t>»,</a:t>
            </a:r>
            <a:r>
              <a:rPr lang="fr-FR" sz="1400" dirty="0">
                <a:latin typeface="Arial Narrow" pitchFamily="34" charset="0"/>
              </a:rPr>
              <a:t> </a:t>
            </a:r>
            <a:r>
              <a:rPr lang="fr-FR" sz="1400" dirty="0" smtClean="0">
                <a:latin typeface="Arial Narrow" pitchFamily="34" charset="0"/>
              </a:rPr>
              <a:t/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 smtClean="0">
                <a:latin typeface="Arial Narrow" pitchFamily="34" charset="0"/>
                <a:hlinkClick r:id="rId3"/>
              </a:rPr>
              <a:t>HEART</a:t>
            </a:r>
            <a:r>
              <a:rPr lang="fr-FR" sz="1400" dirty="0" smtClean="0">
                <a:latin typeface="Arial Narrow" pitchFamily="34" charset="0"/>
              </a:rPr>
              <a:t> - ACM/</a:t>
            </a:r>
            <a:r>
              <a:rPr lang="fr-FR" sz="1400" dirty="0" smtClean="0">
                <a:latin typeface="Arial Narrow" pitchFamily="34" charset="0"/>
                <a:hlinkClick r:id="rId4"/>
              </a:rPr>
              <a:t>ICS</a:t>
            </a:r>
            <a:r>
              <a:rPr lang="fr-FR" sz="1400" dirty="0" smtClean="0">
                <a:latin typeface="Arial Narrow" pitchFamily="34" charset="0"/>
              </a:rPr>
              <a:t>, </a:t>
            </a:r>
            <a:r>
              <a:rPr lang="fr-FR" sz="1400" dirty="0" err="1" smtClean="0">
                <a:latin typeface="Arial Narrow" pitchFamily="34" charset="0"/>
              </a:rPr>
              <a:t>Epochal</a:t>
            </a:r>
            <a:r>
              <a:rPr lang="fr-FR" sz="1400" dirty="0" smtClean="0">
                <a:latin typeface="Arial Narrow" pitchFamily="34" charset="0"/>
              </a:rPr>
              <a:t> </a:t>
            </a:r>
            <a:r>
              <a:rPr lang="fr-FR" sz="1400" dirty="0" err="1">
                <a:latin typeface="Arial Narrow" pitchFamily="34" charset="0"/>
              </a:rPr>
              <a:t>Tsukuba</a:t>
            </a:r>
            <a:r>
              <a:rPr lang="fr-FR" sz="1400" dirty="0">
                <a:latin typeface="Arial Narrow" pitchFamily="34" charset="0"/>
              </a:rPr>
              <a:t>, </a:t>
            </a:r>
            <a:r>
              <a:rPr lang="fr-FR" sz="1400" dirty="0" err="1">
                <a:latin typeface="Arial Narrow" pitchFamily="34" charset="0"/>
              </a:rPr>
              <a:t>Tsukuba</a:t>
            </a:r>
            <a:r>
              <a:rPr lang="fr-FR" sz="1400" dirty="0">
                <a:latin typeface="Arial Narrow" pitchFamily="34" charset="0"/>
              </a:rPr>
              <a:t>, </a:t>
            </a:r>
            <a:r>
              <a:rPr lang="fr-FR" sz="1400" dirty="0" err="1">
                <a:latin typeface="Arial Narrow" pitchFamily="34" charset="0"/>
              </a:rPr>
              <a:t>Japan</a:t>
            </a:r>
            <a:r>
              <a:rPr lang="fr-FR" sz="1400" dirty="0">
                <a:latin typeface="Arial Narrow" pitchFamily="34" charset="0"/>
              </a:rPr>
              <a:t>, </a:t>
            </a:r>
            <a:r>
              <a:rPr lang="fr-FR" sz="1400" dirty="0" err="1">
                <a:latin typeface="Arial Narrow" pitchFamily="34" charset="0"/>
              </a:rPr>
              <a:t>June</a:t>
            </a:r>
            <a:r>
              <a:rPr lang="fr-FR" sz="1400" dirty="0">
                <a:latin typeface="Arial Narrow" pitchFamily="34" charset="0"/>
              </a:rPr>
              <a:t> 1-4, 2010.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31879"/>
            <a:ext cx="2336458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1" y="4077072"/>
            <a:ext cx="310874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7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842493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UNIVERSAL REPORT: A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Universal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Source Code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Analysis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and Documentation Software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4903192" cy="4757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432" y="5858108"/>
            <a:ext cx="85647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Claude Tadonki </a:t>
            </a:r>
            <a:r>
              <a:rPr lang="fr-FR" sz="1400" b="1" dirty="0">
                <a:latin typeface="Arial Narrow" pitchFamily="34" charset="0"/>
              </a:rPr>
              <a:t>, </a:t>
            </a:r>
            <a:r>
              <a:rPr lang="fr-FR" sz="1400" dirty="0" smtClean="0">
                <a:latin typeface="Arial Narrow" pitchFamily="34" charset="0"/>
              </a:rPr>
              <a:t>  « </a:t>
            </a:r>
            <a:r>
              <a:rPr lang="fr-FR" sz="1400" dirty="0" err="1" smtClean="0">
                <a:latin typeface="Arial Narrow" pitchFamily="34" charset="0"/>
              </a:rPr>
              <a:t>Universal</a:t>
            </a:r>
            <a:r>
              <a:rPr lang="fr-FR" sz="1400" dirty="0" smtClean="0">
                <a:latin typeface="Arial Narrow" pitchFamily="34" charset="0"/>
              </a:rPr>
              <a:t> </a:t>
            </a:r>
            <a:r>
              <a:rPr lang="fr-FR" sz="1400" dirty="0">
                <a:latin typeface="Arial Narrow" pitchFamily="34" charset="0"/>
              </a:rPr>
              <a:t>Report: A </a:t>
            </a:r>
            <a:r>
              <a:rPr lang="fr-FR" sz="1400" dirty="0" err="1">
                <a:latin typeface="Arial Narrow" pitchFamily="34" charset="0"/>
              </a:rPr>
              <a:t>Generic</a:t>
            </a:r>
            <a:r>
              <a:rPr lang="fr-FR" sz="1400" dirty="0">
                <a:latin typeface="Arial Narrow" pitchFamily="34" charset="0"/>
              </a:rPr>
              <a:t> Reverse Engineering </a:t>
            </a:r>
            <a:r>
              <a:rPr lang="fr-FR" sz="1400" dirty="0" err="1">
                <a:latin typeface="Arial Narrow" pitchFamily="34" charset="0"/>
              </a:rPr>
              <a:t>Tool</a:t>
            </a:r>
            <a:r>
              <a:rPr lang="fr-FR" sz="1400" dirty="0">
                <a:latin typeface="Arial Narrow" pitchFamily="34" charset="0"/>
              </a:rPr>
              <a:t> </a:t>
            </a:r>
            <a:r>
              <a:rPr lang="fr-FR" sz="1400" dirty="0" smtClean="0">
                <a:latin typeface="Arial Narrow" pitchFamily="34" charset="0"/>
              </a:rPr>
              <a:t> »,</a:t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>
                <a:latin typeface="Arial Narrow" pitchFamily="34" charset="0"/>
              </a:rPr>
              <a:t>12th IEEE International Workshop on Program </a:t>
            </a:r>
            <a:r>
              <a:rPr lang="fr-FR" sz="1400" dirty="0" err="1">
                <a:latin typeface="Arial Narrow" pitchFamily="34" charset="0"/>
              </a:rPr>
              <a:t>Comprehension</a:t>
            </a:r>
            <a:r>
              <a:rPr lang="fr-FR" sz="1400" dirty="0">
                <a:latin typeface="Arial Narrow" pitchFamily="34" charset="0"/>
              </a:rPr>
              <a:t>, </a:t>
            </a:r>
            <a:r>
              <a:rPr lang="fr-FR" sz="1400" dirty="0">
                <a:latin typeface="Arial Narrow" pitchFamily="34" charset="0"/>
                <a:hlinkClick r:id="rId3"/>
              </a:rPr>
              <a:t>IWPC 2004</a:t>
            </a:r>
            <a:r>
              <a:rPr lang="fr-FR" sz="1400" dirty="0">
                <a:latin typeface="Arial Narrow" pitchFamily="34" charset="0"/>
              </a:rPr>
              <a:t> </a:t>
            </a:r>
            <a:r>
              <a:rPr lang="fr-FR" sz="1400" dirty="0" smtClean="0">
                <a:latin typeface="Arial Narrow" pitchFamily="34" charset="0"/>
              </a:rPr>
              <a:t>, </a:t>
            </a:r>
            <a:r>
              <a:rPr lang="fr-FR" sz="1400" dirty="0" err="1">
                <a:latin typeface="Arial Narrow" pitchFamily="34" charset="0"/>
              </a:rPr>
              <a:t>University</a:t>
            </a:r>
            <a:r>
              <a:rPr lang="fr-FR" sz="1400" dirty="0">
                <a:latin typeface="Arial Narrow" pitchFamily="34" charset="0"/>
              </a:rPr>
              <a:t> of Bari, Bari, </a:t>
            </a:r>
            <a:r>
              <a:rPr lang="fr-FR" sz="1400" dirty="0" err="1">
                <a:latin typeface="Arial Narrow" pitchFamily="34" charset="0"/>
              </a:rPr>
              <a:t>Italy</a:t>
            </a:r>
            <a:r>
              <a:rPr lang="fr-FR" sz="1400" dirty="0">
                <a:latin typeface="Arial Narrow" pitchFamily="34" charset="0"/>
              </a:rPr>
              <a:t> , </a:t>
            </a:r>
            <a:r>
              <a:rPr lang="fr-FR" sz="1400" dirty="0" err="1">
                <a:latin typeface="Arial Narrow" pitchFamily="34" charset="0"/>
              </a:rPr>
              <a:t>June</a:t>
            </a:r>
            <a:r>
              <a:rPr lang="fr-FR" sz="1400" dirty="0">
                <a:latin typeface="Arial Narrow" pitchFamily="34" charset="0"/>
              </a:rPr>
              <a:t> 2004 </a:t>
            </a:r>
            <a:r>
              <a:rPr lang="fr-FR" sz="1400" dirty="0" smtClean="0">
                <a:latin typeface="Arial Narrow" pitchFamily="34" charset="0"/>
              </a:rPr>
              <a:t>,</a:t>
            </a:r>
            <a:endParaRPr lang="fr-FR" sz="1400" dirty="0">
              <a:latin typeface="Arial Narrow" pitchFamily="34" charset="0"/>
            </a:endParaRPr>
          </a:p>
        </p:txBody>
      </p:sp>
      <p:pic>
        <p:nvPicPr>
          <p:cNvPr id="9219" name="Picture 3" descr="http://www.omegacomputer.com/flowch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2" y="476672"/>
            <a:ext cx="3076575" cy="4857751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795828" y="5334423"/>
            <a:ext cx="2175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hlinkClick r:id="rId5"/>
              </a:rPr>
              <a:t>www.omegacomputer.com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pic>
        <p:nvPicPr>
          <p:cNvPr id="9221" name="Picture 5" descr="http://www.omegacomputer.com/new_img_template/new_screen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67865"/>
            <a:ext cx="1983227" cy="19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6169" y="476672"/>
            <a:ext cx="1771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Basic, C, C++, COBOL, Fortran, Java, Javascript, Matlab, Pascal, Visual Basic, Borland C++ Builder, Delphi, Kylix, Perl,  PL1, Python, Visual C++, Visual Basic .Net, Visual C#, Visual J++, and more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95936" y="5282044"/>
            <a:ext cx="279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Prestigious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custumers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  <a:p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NASA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-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Northrop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Grumman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Corporation</a:t>
            </a:r>
          </a:p>
        </p:txBody>
      </p:sp>
    </p:spTree>
    <p:extLst>
      <p:ext uri="{BB962C8B-B14F-4D97-AF65-F5344CB8AC3E}">
        <p14:creationId xmlns:p14="http://schemas.microsoft.com/office/powerpoint/2010/main" val="21542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7" y="4869160"/>
            <a:ext cx="1710655" cy="90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Cooperations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4762500" cy="552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92" y="4293096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5805264"/>
            <a:ext cx="333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BioCloud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fr-FR" sz="1400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Partners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fr-FR" sz="1400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at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Orsay</a:t>
            </a:r>
            <a:endParaRPr lang="fr-FR" sz="1400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936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35673" y="548680"/>
            <a:ext cx="2220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Cooperation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Brazil</a:t>
            </a:r>
            <a:endParaRPr lang="fr-FR" sz="16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9" y="911927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10148" y="836712"/>
            <a:ext cx="316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BioCloud</a:t>
            </a:r>
            <a:r>
              <a:rPr lang="fr-FR" sz="1600" dirty="0" smtClean="0"/>
              <a:t> </a:t>
            </a:r>
            <a:r>
              <a:rPr lang="fr-FR" sz="1600" dirty="0" err="1" smtClean="0"/>
              <a:t>project</a:t>
            </a:r>
            <a:r>
              <a:rPr lang="fr-FR" sz="1600" dirty="0" smtClean="0"/>
              <a:t> of the STIC-</a:t>
            </a:r>
            <a:r>
              <a:rPr lang="fr-FR" sz="1600" dirty="0" err="1" smtClean="0"/>
              <a:t>AmSud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3" y="1184396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611560" y="1109181"/>
            <a:ext cx="334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Sandwich </a:t>
            </a:r>
            <a:r>
              <a:rPr lang="fr-FR" sz="1600" dirty="0" err="1" smtClean="0"/>
              <a:t>PhDs</a:t>
            </a:r>
            <a:r>
              <a:rPr lang="fr-FR" sz="1600" dirty="0" smtClean="0"/>
              <a:t> (</a:t>
            </a:r>
            <a:r>
              <a:rPr lang="fr-FR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Brazilia</a:t>
            </a:r>
            <a:r>
              <a:rPr lang="fr-FR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/Rio/Niteroi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9" y="1472428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11560" y="1397213"/>
            <a:ext cx="293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Papers</a:t>
            </a:r>
            <a:r>
              <a:rPr lang="fr-FR" sz="1600" dirty="0" smtClean="0"/>
              <a:t>, </a:t>
            </a:r>
            <a:r>
              <a:rPr lang="fr-FR" sz="1600" dirty="0" err="1" smtClean="0"/>
              <a:t>visitings</a:t>
            </a:r>
            <a:r>
              <a:rPr lang="fr-FR" sz="1600" dirty="0" smtClean="0"/>
              <a:t>, </a:t>
            </a:r>
            <a:r>
              <a:rPr lang="fr-FR" sz="1600" dirty="0" err="1" smtClean="0"/>
              <a:t>events</a:t>
            </a:r>
            <a:r>
              <a:rPr lang="fr-FR" sz="1600" dirty="0" smtClean="0"/>
              <a:t>, courses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8" y="1776023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87196" y="1700808"/>
            <a:ext cx="340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Other</a:t>
            </a:r>
            <a:r>
              <a:rPr lang="fr-FR" sz="1600" dirty="0" smtClean="0"/>
              <a:t> Latin </a:t>
            </a:r>
            <a:r>
              <a:rPr lang="fr-FR" sz="1600" dirty="0" err="1" smtClean="0"/>
              <a:t>America</a:t>
            </a:r>
            <a:r>
              <a:rPr lang="fr-FR" sz="1600" dirty="0" smtClean="0"/>
              <a:t> </a:t>
            </a:r>
            <a:r>
              <a:rPr lang="fr-FR" sz="1600" dirty="0" err="1" smtClean="0"/>
              <a:t>partners</a:t>
            </a:r>
            <a:r>
              <a:rPr lang="fr-FR" sz="1600" dirty="0" smtClean="0"/>
              <a:t> (</a:t>
            </a:r>
            <a:r>
              <a:rPr lang="fr-FR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Chile, …</a:t>
            </a:r>
            <a:r>
              <a:rPr lang="fr-FR" sz="1600" dirty="0" smtClean="0"/>
              <a:t>)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5185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335673" y="2385929"/>
            <a:ext cx="3588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Cooperation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Morocco</a:t>
            </a:r>
            <a:r>
              <a:rPr lang="fr-FR" sz="1600" dirty="0" smtClean="0"/>
              <a:t> (</a:t>
            </a:r>
            <a:r>
              <a:rPr lang="fr-FR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Oujda</a:t>
            </a:r>
            <a:r>
              <a:rPr lang="fr-FR" sz="1600" dirty="0" smtClean="0"/>
              <a:t>)</a:t>
            </a:r>
            <a:endParaRPr lang="fr-FR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9" y="2749176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610148" y="2673961"/>
            <a:ext cx="316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Sandwich </a:t>
            </a:r>
            <a:r>
              <a:rPr lang="fr-FR" sz="1600" dirty="0" err="1" smtClean="0"/>
              <a:t>PhDs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3" y="3021645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611560" y="2946430"/>
            <a:ext cx="334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Papers</a:t>
            </a:r>
            <a:r>
              <a:rPr lang="fr-FR" sz="1600" dirty="0" smtClean="0"/>
              <a:t>, </a:t>
            </a:r>
            <a:r>
              <a:rPr lang="fr-FR" sz="1600" dirty="0" err="1" smtClean="0"/>
              <a:t>visitings</a:t>
            </a:r>
            <a:r>
              <a:rPr lang="fr-FR" sz="1600" dirty="0" smtClean="0"/>
              <a:t>, </a:t>
            </a:r>
            <a:r>
              <a:rPr lang="fr-FR" sz="1600" dirty="0" err="1" smtClean="0"/>
              <a:t>seminars</a:t>
            </a:r>
            <a:endParaRPr lang="fr-FR" sz="1600" dirty="0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8" y="2085541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587196" y="2010326"/>
            <a:ext cx="340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+ INRIA and Paris-Sud </a:t>
            </a:r>
            <a:r>
              <a:rPr lang="fr-FR" sz="1600" dirty="0" err="1" smtClean="0"/>
              <a:t>University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3" y="3433297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73584" y="3394041"/>
            <a:ext cx="3588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Cooperation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Mines </a:t>
            </a:r>
            <a:r>
              <a:rPr lang="fr-FR" sz="1600" dirty="0" err="1" smtClean="0"/>
              <a:t>ParisTech</a:t>
            </a:r>
            <a:endParaRPr lang="fr-FR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0" y="3757288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648059" y="3682073"/>
            <a:ext cx="316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TIMC </a:t>
            </a:r>
            <a:r>
              <a:rPr lang="fr-FR" sz="1600" dirty="0" err="1" smtClean="0"/>
              <a:t>project</a:t>
            </a:r>
            <a:r>
              <a:rPr lang="fr-FR" sz="1600" dirty="0" smtClean="0"/>
              <a:t> (multi-</a:t>
            </a:r>
            <a:r>
              <a:rPr lang="fr-FR" sz="1600" dirty="0" err="1" smtClean="0"/>
              <a:t>target</a:t>
            </a:r>
            <a:r>
              <a:rPr lang="fr-FR" sz="1600" dirty="0" smtClean="0"/>
              <a:t> images)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4" y="4029757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649471" y="3954542"/>
            <a:ext cx="334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CMM (Math </a:t>
            </a:r>
            <a:r>
              <a:rPr lang="fr-FR" sz="1600" dirty="0" err="1" smtClean="0"/>
              <a:t>Morphology</a:t>
            </a:r>
            <a:r>
              <a:rPr lang="fr-FR" sz="1600" dirty="0" smtClean="0"/>
              <a:t>) and CAOR</a:t>
            </a: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169847" y="4653136"/>
            <a:ext cx="1758745" cy="1118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Places </a:t>
            </a:r>
            <a:r>
              <a:rPr lang="fr-FR" b="1" dirty="0" err="1">
                <a:solidFill>
                  <a:schemeClr val="bg2">
                    <a:lumMod val="90000"/>
                  </a:schemeClr>
                </a:solidFill>
              </a:rPr>
              <a:t>w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here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I have been (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study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work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conference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cooperation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teaching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2996952"/>
            <a:ext cx="8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France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3275692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Switzerland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52" y="3563724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Romania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38517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Danmark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" y="41397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Canada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52" y="44278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Madagascar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86637" y="2996952"/>
            <a:ext cx="8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Italy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86637" y="3275692"/>
            <a:ext cx="112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Germany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86637" y="3563724"/>
            <a:ext cx="127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Portugal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86637" y="3851756"/>
            <a:ext cx="98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Greece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786637" y="4139788"/>
            <a:ext cx="98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Mexico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786637" y="4427820"/>
            <a:ext cx="8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China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43808" y="2996952"/>
            <a:ext cx="8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Spain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3808" y="3275692"/>
            <a:ext cx="163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Hungary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843808" y="3563724"/>
            <a:ext cx="127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Finland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43808" y="3851756"/>
            <a:ext cx="8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USA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843808" y="4139788"/>
            <a:ext cx="8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Cuba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843808" y="4427820"/>
            <a:ext cx="8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Japan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923928" y="29969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Argentina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23928" y="3275692"/>
            <a:ext cx="163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Madagascar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23928" y="3563724"/>
            <a:ext cx="127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Senegal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923928" y="3851756"/>
            <a:ext cx="127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Morroco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23928" y="4139788"/>
            <a:ext cx="8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Egypt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923928" y="44278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Cameroon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292080" y="29969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Austria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292080" y="3275692"/>
            <a:ext cx="163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Brazil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292080" y="3563724"/>
            <a:ext cx="127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UK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292080" y="3851756"/>
            <a:ext cx="127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Ireland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292080" y="4139788"/>
            <a:ext cx="8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India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 descr="Curved road.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53" y="2320371"/>
            <a:ext cx="15240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3" y="5045440"/>
            <a:ext cx="1589162" cy="1191872"/>
          </a:xfrm>
          <a:prstGeom prst="rect">
            <a:avLst/>
          </a:prstGeom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02284"/>
            <a:ext cx="1296144" cy="1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28026"/>
            <a:ext cx="1446478" cy="13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45" y="4902284"/>
            <a:ext cx="1472952" cy="13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00776"/>
            <a:ext cx="1664544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63" y="3284984"/>
            <a:ext cx="2527609" cy="141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395536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University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Yaoundé (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Cameroon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 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University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of Rennes/IRISA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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University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of Geneva (HEC/CUI)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 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European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Laboratory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of 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Molecular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Biology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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University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Paris-Sud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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Ecole des Mines de Paris </a:t>
            </a:r>
            <a:endParaRPr lang="fr-FR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4989" y="1061447"/>
            <a:ext cx="145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92: CARI</a:t>
            </a:r>
          </a:p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97:CEPAMOQ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9" name="Picture 2" descr="C:\Users\TADONKI\Downloads\cri-groupe-2013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28" y="1087613"/>
            <a:ext cx="2662146" cy="18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3D white people. Explorer with compas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9" y="1978930"/>
            <a:ext cx="954137" cy="10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42253" y="2422629"/>
            <a:ext cx="290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«science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without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border » </a:t>
            </a:r>
          </a:p>
          <a:p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hallmark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my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route. 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Special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Dedication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651000"/>
            <a:ext cx="11938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49930" y="5229200"/>
            <a:ext cx="3964162" cy="6463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In memory of Jean Tadonki (1939-2001)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« You are the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greatest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 »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Special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Dedication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11591" y="1844824"/>
            <a:ext cx="3920817" cy="6463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chemeClr val="tx2">
                    <a:lumMod val="75000"/>
                  </a:schemeClr>
                </a:solidFill>
              </a:rPr>
              <a:t>Thanks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 to all of </a:t>
            </a:r>
            <a:r>
              <a:rPr lang="fr-FR" sz="3600" b="1" dirty="0" err="1" smtClean="0">
                <a:solidFill>
                  <a:schemeClr val="tx2">
                    <a:lumMod val="75000"/>
                  </a:schemeClr>
                </a:solidFill>
              </a:rPr>
              <a:t>you</a:t>
            </a:r>
            <a:endParaRPr lang="fr-F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4" descr="perspecti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72" y="2563163"/>
            <a:ext cx="2843812" cy="1894656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5445224"/>
            <a:ext cx="8856984" cy="30777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chemeClr val="bg2">
                    <a:lumMod val="50000"/>
                  </a:schemeClr>
                </a:solidFill>
              </a:rPr>
              <a:t>Family</a:t>
            </a: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400" i="1" dirty="0" err="1" smtClean="0">
                <a:solidFill>
                  <a:schemeClr val="bg2">
                    <a:lumMod val="50000"/>
                  </a:schemeClr>
                </a:solidFill>
              </a:rPr>
              <a:t>friends</a:t>
            </a: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400" i="1" dirty="0" err="1" smtClean="0">
                <a:solidFill>
                  <a:schemeClr val="bg2">
                    <a:lumMod val="50000"/>
                  </a:schemeClr>
                </a:solidFill>
              </a:rPr>
              <a:t>colleagues</a:t>
            </a: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400" i="1" dirty="0" err="1" smtClean="0">
                <a:solidFill>
                  <a:schemeClr val="bg2">
                    <a:lumMod val="50000"/>
                  </a:schemeClr>
                </a:solidFill>
              </a:rPr>
              <a:t>collaborators</a:t>
            </a: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400" i="1" dirty="0" err="1" smtClean="0">
                <a:solidFill>
                  <a:schemeClr val="bg2">
                    <a:lumMod val="50000"/>
                  </a:schemeClr>
                </a:solidFill>
              </a:rPr>
              <a:t>advisors</a:t>
            </a: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400" i="1" dirty="0" err="1" smtClean="0">
                <a:solidFill>
                  <a:schemeClr val="bg2">
                    <a:lumMod val="50000"/>
                  </a:schemeClr>
                </a:solidFill>
              </a:rPr>
              <a:t>examiners</a:t>
            </a: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</a:rPr>
              <a:t>, referees, administration, </a:t>
            </a:r>
            <a:r>
              <a:rPr lang="fr-FR" sz="1400" i="1" dirty="0" err="1" smtClean="0">
                <a:solidFill>
                  <a:schemeClr val="bg2">
                    <a:lumMod val="50000"/>
                  </a:schemeClr>
                </a:solidFill>
              </a:rPr>
              <a:t>technicians</a:t>
            </a: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</a:rPr>
              <a:t>, audience, </a:t>
            </a:r>
            <a:r>
              <a:rPr lang="fr-FR" sz="1400" i="1" dirty="0" err="1" smtClean="0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fr-FR" sz="1400" i="1" dirty="0" smtClean="0">
                <a:solidFill>
                  <a:schemeClr val="bg2">
                    <a:lumMod val="50000"/>
                  </a:schemeClr>
                </a:solidFill>
              </a:rPr>
              <a:t>, … </a:t>
            </a:r>
            <a:endParaRPr lang="fr-FR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7024"/>
            <a:ext cx="6773131" cy="43601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The HPC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Symphony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971600" y="4950000"/>
            <a:ext cx="771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Significant</a:t>
            </a:r>
            <a:r>
              <a:rPr lang="fr-FR" b="1" dirty="0" smtClean="0"/>
              <a:t> </a:t>
            </a:r>
            <a:r>
              <a:rPr lang="fr-FR" b="1" dirty="0" err="1" smtClean="0"/>
              <a:t>advances</a:t>
            </a:r>
            <a:r>
              <a:rPr lang="fr-FR" b="1" dirty="0" smtClean="0"/>
              <a:t> </a:t>
            </a:r>
            <a:r>
              <a:rPr lang="fr-FR" dirty="0" smtClean="0"/>
              <a:t>have been </a:t>
            </a:r>
            <a:r>
              <a:rPr lang="fr-FR" dirty="0" err="1" smtClean="0"/>
              <a:t>achieved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of the </a:t>
            </a:r>
            <a:r>
              <a:rPr lang="fr-FR" dirty="0" err="1" smtClean="0"/>
              <a:t>aforementioned</a:t>
            </a:r>
            <a:r>
              <a:rPr lang="fr-FR" dirty="0" smtClean="0"/>
              <a:t> aspects.</a:t>
            </a:r>
            <a:endParaRPr lang="fr-FR" dirty="0"/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2376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971600" y="5229200"/>
            <a:ext cx="812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b="1" dirty="0" err="1" smtClean="0"/>
              <a:t>skillfull</a:t>
            </a:r>
            <a:r>
              <a:rPr lang="fr-FR" b="1" dirty="0" smtClean="0"/>
              <a:t> </a:t>
            </a:r>
            <a:r>
              <a:rPr lang="fr-FR" b="1" dirty="0" err="1" smtClean="0"/>
              <a:t>combination</a:t>
            </a:r>
            <a:r>
              <a:rPr lang="fr-FR" b="1" dirty="0" smtClean="0"/>
              <a:t> </a:t>
            </a:r>
            <a:r>
              <a:rPr lang="fr-FR" dirty="0" smtClean="0"/>
              <a:t>of all HPC components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the key to </a:t>
            </a:r>
            <a:r>
              <a:rPr lang="fr-FR" b="1" dirty="0" err="1" smtClean="0"/>
              <a:t>absolute</a:t>
            </a:r>
            <a:r>
              <a:rPr lang="fr-FR" b="1" dirty="0" smtClean="0"/>
              <a:t> </a:t>
            </a:r>
            <a:r>
              <a:rPr lang="fr-FR" b="1" dirty="0" err="1" smtClean="0"/>
              <a:t>efficiency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0408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971600" y="551723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b="1" dirty="0" err="1" smtClean="0"/>
              <a:t>expected</a:t>
            </a:r>
            <a:r>
              <a:rPr lang="fr-FR" b="1" dirty="0" smtClean="0"/>
              <a:t> </a:t>
            </a:r>
            <a:r>
              <a:rPr lang="fr-FR" b="1" dirty="0" err="1" smtClean="0"/>
              <a:t>pluridiscipline</a:t>
            </a:r>
            <a:r>
              <a:rPr lang="fr-FR" b="1" dirty="0" smtClean="0"/>
              <a:t> interaction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b="1" dirty="0" err="1" smtClean="0"/>
              <a:t>earliest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971600" y="5795972"/>
            <a:ext cx="778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b="1" dirty="0" smtClean="0"/>
              <a:t>main point of </a:t>
            </a:r>
            <a:r>
              <a:rPr lang="fr-FR" b="1" dirty="0" err="1" smtClean="0"/>
              <a:t>my</a:t>
            </a:r>
            <a:r>
              <a:rPr lang="fr-FR" b="1" dirty="0" smtClean="0"/>
              <a:t> </a:t>
            </a:r>
            <a:r>
              <a:rPr lang="fr-FR" b="1" dirty="0" err="1" smtClean="0"/>
              <a:t>defense</a:t>
            </a:r>
            <a:r>
              <a:rPr lang="fr-FR" b="1" dirty="0" smtClean="0"/>
              <a:t> </a:t>
            </a:r>
            <a:r>
              <a:rPr lang="fr-FR" dirty="0" smtClean="0"/>
              <a:t>and the motivation </a:t>
            </a:r>
            <a:r>
              <a:rPr lang="fr-FR" dirty="0" err="1" smtClean="0"/>
              <a:t>behind</a:t>
            </a:r>
            <a:r>
              <a:rPr lang="fr-FR" dirty="0" smtClean="0"/>
              <a:t> </a:t>
            </a:r>
            <a:r>
              <a:rPr lang="fr-FR" b="1" dirty="0" err="1" smtClean="0"/>
              <a:t>my</a:t>
            </a:r>
            <a:r>
              <a:rPr lang="fr-FR" b="1" dirty="0" smtClean="0"/>
              <a:t> future plans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2" y="5860800"/>
            <a:ext cx="262796" cy="2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Head shaped bul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30" y="1124744"/>
            <a:ext cx="877498" cy="10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123" y="2144704"/>
            <a:ext cx="685800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0683" y="670264"/>
            <a:ext cx="685800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68" y="332656"/>
            <a:ext cx="700821" cy="31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395536" y="1348036"/>
            <a:ext cx="107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Mystery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{</a:t>
            </a: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salesproinsider.com/wp-content/uploads/2011/03/david-and-goli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3267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2702"/>
            <a:ext cx="7488907" cy="267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Computer vs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Difficult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Problem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  <a:sym typeface="Symbol"/>
              </a:rPr>
              <a:t> 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David &amp; Goliath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jAN4DASIAAhEBAxEB/8QAGwABAAIDAQEAAAAAAAAAAAAAAAUGAQQHAwL/xABFEAABAwMDAQUFBQUFBQkAAAABAgMEAAURBhIhMQcTIkFRFBVhcYEjMkKRoTNSYnKCFiSSorElQ1PC0WNkc4OTo8Hw8f/EABQBAQAAAAAAAAAAAAAAAAAAAAD/xAAUEQEAAAAAAAAAAAAAAAAAAAAA/9oADAMBAAIRAxEAPwDuNKUoFKUoFKUoFKUoFKUoFKV8rWltClrUEpSMlROABQfVKwCCMg5rNApSlApSlApSlApSoXWNydtWnJsiMCqWpAZipHVTyyENj/EoUElAms3CIiVGUVNLJCVY64JGflxWxUDoNC29F2Nt3PeIgtJVk55CQDU9QKUpQKUpQKUpQKUpQKUrxlSo8NkvS32mGk9VurCUj6mg9qV5sPtSWUvR3UOtLGUrbUFJUPgRXpQKUpQKoepdRPz48pNrUDbGgEPSUIKyslW0jGNuzyJ3A9T93mrlc2XZFulMR3VMvOMrQ24nGUKIIBGeODXNoZkTYcOVZ4LK/ZoqWH2pbSFKf7pOASrclKiN3GeBlZGeKD2tNxn73GbdcZ8hMVaGQlpSVNKSSPGCWlhSUgjO1YPhIA6VcNMXt25qmQ5qEpnwVJQ+ptJS2vcMhSQTuT58K5+hBqLevd2c0yhKmG03WSlQ2xiEhlBUQleHFpOCAecj1GcVqaVefiXC2ssxnHRNgNuKcJ+42kbSVKUolSgrbwCeF8EgA0F8pWKzQKUpQKUpQKqOo1m46utNrB+wgNOXST6ZTlDIP9RUr+ipfVs5y2aYus1hZQ8zFcU2sAHavadpweuDg1BwbZKbTqV25TIcq8TmQ2GoqiNraWiEJ2k5SSStWP4upoJrRraGtJWVtsYQmAxgZz/u01M1VOzm5SZ1j9mlQFwzbe7g7XVArWpDaNxIGQOTjGT0q1UGaUpQKUrFBmlKUClKUGCcDmuL2y42XtN7Q5TF7cdct8Rs+6YKiUtyACQtwkHk8ZA9P5TV/wC0+6OWrRVwVGP96kpEWOB1K3Dt4+IBJ+lQmrNFCJo23O2JCW7zp5pLsR5A8S9nK0n1CvEcevzNB7O2prs9ubNxtG5rT0t1LNwiFZKIq1EBD6M9BnAUM9CD5cX+q/bpcDW+jUvYColyilDiPNBIKVD5g5/KvHs+uL83TjcecrdPtrq4Es+rjR27vqnar60FmpUXe9Q2mxIbVdZzUcuKCW0HKluE+SUDKj9BUKNWS74wsaNty5ZCy2qZOSqPHbUDg8EBayMdEj5kUFhud2t9qbQu4y2Y/eK2thauVq9EjqT8qoWmrnbUzVSI49obXcVRrW9uyltvkOIKhjhIClgKJ4UnHQ4ltGxJTd/vKtRSGpd9b7ra8hrYhMVScpDYPRO8Og+ZKefKtbRdlaiqvFguQRISjal5h9O4Pt9GngDxygBCv4ms9c0Fhl25iZIXPfWw4W0ZR3EdtTmwZwN6gSed2MbeSao9/j3d+/xn9MvoZvjFuDUlPtBfbZUvee7O7OCVJGFfwjjAq5o0baWye5VPaSVbtiJ7wTnCgeN3nvV+ZqSt1pt9rjrZhRm2kKX3rhPiUtec7lKOSo/Ek9KCt2q4y4+no+oGbpKuVv7nvZTExtvvmkjO/aW0p8SCCCkg52kDBqyWy9Wu7IC7ZcYksFO77B5KyB8QDxUJYjE926iSytD0MTpJG0hafEhKlgY/iUvj501FY2TpF32aMlmfEg5jutEodQpCMhKVp8QzjacHoTQWqlUSS/e9PW1q+WybJvdnLSXn4cvBfbaI3FbTgAKsA/dVngdaudvmx7jBYmw3Q7HfbDja09FJIyDQbFKUoIrVVpcvunp1raleyrktbA9s37eR5efTH1rmCnZCbzBu0yypuN9XeX0f7PSCSmOx3RAWoApR3nJ3dOfhnsLriWmluLOEoBUonyAqg6CbdeuMFx8grZtHtDnqHJbynD8Rw2Phz8KC0aSt8i22GO1PCRNcK35O0gjvXFlahkdcFWPpUzSlApSlApSlApSlApSlBQe0R5uRqjSVskOJRGRKcuMlSzhKUMI3AqPpkmvvQus3tT6jvcdxhxmG20w7AS4gguMq3ZcPH4vCflgeRqt6zsr+sO1xi0pdcbgRLakzlIGCUKWVFAP8XhHyzVs0fBad1PfrzHaDcQFu2xAngFDAwsgem/KR/JQRHZqo2LVuqNIqwGWX/boYz0bcxkD4DKf1r3uF7jaL1PqmRKP2MmCxcWWx+N0EslI+JUG/zrz1a2LP2q6VvCCEouCHLe/5ZPVH6qH5V7a6tUKXr7Rcq4NhbJdfaKVEbSsIC28jzG4Hj1xQbmg9MPxy5qLUiUv6in/aOKWnPsiD0aRn7oA64+XlUzpUMMsXCFGCQmJPeQUpTgJKz3uPycFTYqsaWdU1qbVcF1O1ftrUpGfxNuMoSCPq0ofSg3r7FLD7F7ioJkQ0qS6lIyXmDgrRjzIwFJ+Ix+I1W9Zpdn3GxT9LXluNdFrDW5pAeLkZwZypHmgEA5PTJOc1fq1oNvhW9CkQIceMhRyUsNJQCfoKCrx7dr1e4StQ2doHIBZtqlnp15WBW3/Y5iYsLv8Acp93PB7qQ73bGf8AwmwlJ/qzVmpQVCPpW4W9qdCtk+C3bJ0lbq46oJBaQsAKQgpcA6Djw+dWa4KSiBJWtQSlLSySTgAYNbFQ2q197bPdja9r9zV7IjB5AUDvUPkgLPzA9aBpglvR1rMpaXNtvaLiuAFfZjNQXYypa+zy2rUAEKU8Wkj8KO9Xgf61bpMNp+3uwiNrLjJawnjCSMf6VVOyeQU6VRZ5O1E6zurhyWwMFJSolJx6FJBz580F0pSlBBa5kqjaRuymyUuORlMtkHBC3PAk/moVqaOjNtzb46yCGky0RGhjACGWkIwPL72/pxXtrFfee5oXBEm5slXwS1ueJ/8AaH5imgQpWlospxIS5NW7MV8S64pz/RQoLFSlKBSlKBSlKBSlKBSlKCgB9VsuPaFqBs94qO22hvnOC1HC8enVYr3sl2i6T0DphUklYlCKzuJx43vEpR+WVE1K2aCxKZ1HHcSdkue8h7BOSC2hH08IFUDUTKbn2fSLU8krm6ZgEPBHAbebIShQz6obWr5LHrQWLtnSWNO2+7JwHLZdI8gKzjA3YPI58xW12qLEew267pPFtukaVuHknftPn0wuvHtHcTduySdKCkgPQmpAIGR1QqtjVyU3fsmnOFQdDtpD4VtzuIQFg4+YFBcwQRx0qm65uA05dLTf20OOkrVDlR2k7lusFJXuSPMoKN3yKvWrFp2WZ9gtsxZJVIiNOkkDJKkA+XHnVNMm73/VA1BZg3ItNneXEbjcBUskYecbUTjKSEhOeDhXIzyFjg610vOZS7Hv1u2q/CuQlCh80qIIrzd1nbXABaWJt3Wr7ot8ZS0H/wAw4QBz+9Uhbp9ruMpwx+7E5pI71pxGx9sHpuSfEB8eh8ia3ZkpmFHU/IVhCfQFRUfIADkkngAcmgriZusp3jbtlrtDPOTNkKkOAeu1vCf89Q0zUoioW45qebO7sYc9z2gONoIJySrasD5bvKt+5TGFqQ7qpxYQ8N0SwsILrix6uIRkun1H3E55zjdWw1f9QvYFu0bIbjJICTMmtMKKfggbseXBxQR9obk6ni+8NP6/uC4xO1SREYyhXoQWwU+XBFac2xPWnWmlZk29TblOelvM95IUlKUt9wslKUJAA5AyevStyKuCrUKZrcdzT2oHMh+JKIS1cUD+JOUOEZyFJ8SfMYODB6kvM57tDF0Qyg2nSrjbUsHxKxISQt0Y8kDb9ATQdXrnl0ktaY7VWbg//drbeIHcyZC07Wg+gnYVL6AlI28+tdDSoKSCCCCOCK8J8KNcIjsScw2/HdTtcacTlKh8RQe6VBQBBBB6EedCfWqVbbFfdHFTVhd972b8FulPbHo/wacPBT/CrHz9cXS9T7+lmxRrJd4Cpyy1MkSo+1DDAH2m1YJSVKHhTg/iz5UGrrO7xpb/ALTbJjMhMO1THm1sLC09+vYy2MjjOVK6HP51eLbFTBt0WIj7rDKGhznhIA6/SuY6i0nYYWsGEvszWbVdoqWEMWxS0pVJZPhSoIHOU8jPQoUTV10DK9r0yyoe1ANvvtBEskvNpQ6tISvPO4AAHPpQWKlKUClKUClKUClKUClKxQVzSa1e9NTsOFWW7ruSk9AlTDJGPmcn619alsbDti1J7K3iTc4iw6RjxqS1tT+gAr4soLGtdRsk8PNRJQAPHKVtk/P7L9BVkOMc9KDndpfVd+wwlACnFWV1nxKB8SEKT/y1L6ZPvDstgJX9mHbOlskc4Hdbc/pUP2eMAaR1HYHN22BOmRAEnkIOSMdf3j61MdlTqn+zqxKcxxG2YA8kqKR+goOdaYvt31hpyzaQ06h2JHZjJbu9yAI7tA42IPqRj88dATXabZb4tqt7ECAylmMwgIbbT0AFU7sSCR2dW/aE5Lr+7Hr3quv0xV7oKRqtxcfXenpEK0PXCW1FlqWGFpQtLf2aRkqIBGVHgnqcj4yTUrU90UW/dbFmZB/byH0yHgP4UJ8IOPMqIGehqsdoGoLTbtXtRLtKkRo79lkMPyY6FKVHDq0BKvCCR9w/pWxcZenr/pmDa7NrtMBUMtFMpEtKXVpSCnCwSknPX54NBaU+5NNBCpUqPHfluBBkS3gHZK/QqPJPw6DyAFbd5vNusUIzbtLbixgoI7xzONx6Diqvq2HonV0eGzebzBX7I5vQtu4NpUc43JPPQ4GflwRXjqfW/Z5It6oN5uUGdHOD3LaVPAkcjBSDg/UUEnqe+aUdft1ivxYlC7bTGbW0XEK3HCVZA4yTwahtAN2BGqtX2yxx0Iislhp9kpO0rHeJc+9nIzx8eaiZXaVpaa4y/aNLTrw7a05aeRCSExUgZyFHJSMA+X4a9dL3iY12ionXO0JtUfU0FPswQ+h3vFt+IKUpIHJSrp8voG132quz9a47dvf1Dp1IV7L3HMmKOSEKHO5I6Z8h6dKlIHaRCkIBmWLUMI/i722uKSPqnPz6VdqzQVAdpmkejt27g/uvxnWyR6gFPSvRnX2l7iHGLdqO3IkbCUqfVtSPj4tuflmrSpCVfeSD8xUHqO1WP3LMfuVphPx47C3lJWwnolJJwccHjqKDmFjvsuLDRNf1YIkOM+/7IibZluNOpK1bVl4AAkg9U4wFEetdG7N4aY2j7e+SpT89HtshSvxOu+NXHkOcfSqHp3QTtzaVZZF/u6LVEjQzIhF0KQ46pPeKSOMJSDswBnzrsSQEgADAHSgzSlKBSlKBSlKBSlKBSlKCrTFex9o1ucJ8Fxtr0fp+NpaVjn+Va/yq0eVU3tSEiJY4t9goKpFlmNzMJHKm+UuJ+RSo5+Aq2Q5TM2GxKjLC2X20uNrHmkjIP60FH0U7jtD1zGb/AGYfjOdMeItkH/8Aa3+yckaDt7ShhTC3mVc5BKXlgkflUL2YLXP1hri6Z3MuXBLCFAYB7vcP9Nv51OdlqVI0ghKwUqE2WCCMEH2hyg0extpDOl5TTSQlCLnKSlI8gF4FXtRCUlRIAHJJ8qoXYq+JWkHpISUpeuMlwA+QKs1L9och8af93Q1FEq7Pt29tQ6pDh8avogLPwxQa2jyxIZu+rZYCEXNwrbUsY2xGhtbz6ZAUv+qoGy2WxDQMjU1+skB599Ei5K75hJKUqJUhIOOm0IAFSvac8m0aCNqtyQhc0tWyKgHGAvCcD+gGvPtIjhrSls0xCPd+8pUe3oweUtAgqPy2p/Wgql00pZ7V2KG4PWaGboYDbin1NDvEqcUnndjORv8A0xU5qGBCsFy0VeI9rhwt0pMSU2yyhI+1QMZI67VJ4NSPbA0k6EXBaO32iTGjoQDjOXE+H8h+lbParF36EmutHa5BLUppXGUltYPGfPANB8P/AOyu1KOc4YvluW2pOOC8wdwJ/oUR9KrV6tMhzTd3tcIH3jpWcJtrIBJDBHeISD1wE70Y/gH0sfaMtMaFY9SNg7LXcGnnVAZIYc8Dn6KB+lSs5pMLVsC4pA7m4MKgPnJwVJy40fT/AIo/qFBJ2G6M3qzQrnGP2UplLoHpkcj6HI+lbb7qI7LjzyglttJWtR6AAZJqqaDjKsb9200vhqFI9ohD/uzxKkgfyrDifpWL/qqPJZnW+1pZkhKXGH5TrxbYQ4EZU3vAOV7cnHA4IyDxQecfXXtFyCfYkN2oPKSbgp/KXGykltTaQMqKlJUMD0HXcK3dXyUXLRyvY1KUi59xHbO0pJS84hGcHBHhUT8Kq10vbv8AZa3zmrKWnYrndxZCm8xVJJ27gSpCm0rSB41JGASM4PO1p5bGr5brMy/ypkmA4h5Tdvj9xEiuA+FKSpO5Shz1P0FBZNGnvm7vNAG2VdHykjoUtkMg/k1Viqsx9JLgMoZteobxFabztb3tOpySSSd6CTkk+deUG73W13pqy35CpglrAg3COyEJc8ClLS4nd4VJCScjqD0zmgtdKUoFKUoFKUoFKUoFKUoPCdFanQ34khO5l9tTbifVKhg/oa47o7WydIaRv9lvMhPvCwurYiIVjc8FEhAAzkgKBJ9EkV2muc3rSFlV2nQrrc4IeRcGsNKKlbUymhkbgODubGRnzbPrQSHZDY5Fk0VH9uSRMmuKlv7uuV4xn47QPzrc7PJSX9Luy1ju0ruE10gnO0GS4etWk8DNUXQ7oY7LlzEgqSpuZJCTwcFxxWKDPYmQezi2kHILj+P/AFl1JTke8e0C3MFJ7q1QnJaj5d46e7R/lS6fyry7J2VMdndiQvGTH38eilFQ/Q1D39++WPtCZNiEeeb0wVOw5A7sISwkY2ujOM7j1GMn40H1rNJuvaXpC0bvsove3F4D+EYQT9U/rW7ev7/2o6ehnJTAhSJqh1G5WG059POoOFqBuFrybfNVWy5WbfBahx1PsFxpOFFS8uIBT1KcH59Kk7fOt0/tYcnRLhFfaNiQhtTT6FBWXiT0PUYH50G52odyLZZvacdz77hd5n93vOf0qwakhG46ducEdZER1oc45KSKr/a02f7GPSkoSpUKTHkjdngJdTk8fAmtmf2i6PgJKn9QQl8ZwwvvSf8ADmg8dEri6p7NLczMT3rMiD7K+k+qR3avkcjP5V5Wdt/UXZwzGQ8U3GM2WUOnqiTHVtSo/wBTYP1NVTs51lbbcLlZrZDudzS5OekQUxIhA7hW08lRG3CiQc4HT1qRsVm1809dDAXb7NCuE92aEy/7y+0XOownwfHGetBuR5R1bd7PJiSl21122upuDaRtdIS6gKaQrqClaVAnqArjlQI97VZod3usiPFZCLFbJCmFNEgiQ4jYQ2Qee7bWFKAJ5KuPCOabJ0hdYWv4rCL/ACJF0diSLky6EBlpMnKR9wcbVYwr1FdFYgJua2dR2SUq3TXkBMppSd7TxTwUOo48aCCncCCMY5HFBvX16VIkxrPAfVGdlJW49JT95llOASjIxvJUkDPTk+Qqvdn5bZv9/gQpEByHHdSAmNuU4kgBAStR8wEZJ6qUpR8jWZ2oJEHUMF68252G4lLkVwpPeNPtrKSHGljGVBSBlBAXhRIBxXnoRiGNW302ye0/bg2w9GZihKWUbwpBBA+8odyBk9MnjJNBf6q2uctv6bkNObHm70wlOOqkrCkLH+FR/KrTVHv9zgudpenrXLltNiOw/KQ2tYG95QCEDnz2lwigu46Cs0pQKUpQKUpQKxWaUCsVmlAqH1VaXLvZ3GYyg3NZWmRDdP4HkHcg/LPB+BNTFKCGYvrEnTC70nLSExluuIWOWlJB3pUPVJBB+VQM+I5a+xyTFc8DzNiUF4PRfdHdj6k1p9oNuuFtgz5FsbLtpnutLubKM72AFp7x1AAyQpAwoD03DzrW7UNW2ydopUCxzY06XeVoixm2FhZOVDJIHI9OfMiguOh20taMsSEJ2gW9jgfyCoe5SArtWssfbgotUle7PXctAx/l/WrVb4/scCNG3bu5aS3uxjO0AZ/SqEma/M1XdtQwUb22yxY4LhOUqUp0F5zHQhJI6ddhFB0WueG32rU3aXKju22FIg2WJteC2EKSuS6R97I8W1CfPoatuqr4zpzT826yBkMN5QjzWs8JT9SQKiuzWwSLJp8u3Pm63F1Uycf+0Xzt+gwPnmg23ND6ZdbLbtliKb3FWwpO3J88ZxWzD0tp6CUqiWO2sqSAApEVAVj54zUxSgq+uIMtEKNebM2VXC0LLzbKeO/ZIw61/UkZHxSmpuzXOLebXFuUFzfHkthxB88HyPoR0I9RW5VLsDZ0vq6VYuE2y6b5tuGf2bgx3zQ+HIWB6ZoM3VoI7VrC+Vj7W2Smwk+qVIP/ADfpWxebNIbvsJ2G4lFrmzEruUcgnetKSUKHpuUlAUPPCf4sxerJ/dagYu5CVM6fnNJkKTkltmQ1tcJ/lyhXyzVj1NJSlu1MoUS7IuLAbCOSoBW9X0CUqJ+FBv3Z9hmEoSGUyO9IbRHIB75R6JwePz6AEngVQ7/Ic0tqeJLhxOJMNoXH2RnDUZlp4KLhOOm1S0/HGcVclMe2amQ8s5bt8chA8u9c6n5hCR9Fn1qXIB60FKtnaPaHu8XdnUW+O6+4mDIdz3UlpKijeHB4QdyVcEg4wehzUBr6bYps+JPs6Y94nu7GyzHabmtupBO3e2Qem44UkgjJ68V0eDBtsFLkOBFjR0571bLLaUjKsjcQPXaefhVe0itUPUupbIFKTGjPNSIrP4W0OoyoJ+G8K46DPFBYrOiW3bY6bgtK5WzLhQ2EJBPOAkE4A6Dk9OtbtKUClKUClKUClKUClKUClKUCoIaP08m+t3tFpjIuKCSH0JKeTxkgcE89SM1O0oKxru6yIsKLarW6lq53Z32aO4f9ynGXHf6U5PzIqq2zW9ghXq2aUt1tU9Y0PIiR7kkhTapQIUAP3uSCVZzk56c176qsatV9pTFtkTHo8GFae8dSyQFuhxwpUgHHhBCQCRzjjzNS2qrFCt1hsca2x240S3XiC6lCRwkd8lJJJ/nJJ6mg8tWte/tbaesJ5ixN11lp9Qg7Wgfmonr6Veap+iVe9bzqHUB8TT0oQoiuoLLA2kj4FZWauFApSlAqodpu6JYo98ZQS/Z5jUtO0clG7a4PkUKVn5fCrfUVqqF7y01dYOAS/DdbGcdSk46/HFBQe0DUtxt91lxLfCgKsTbDD13W6ydzqX3O7wMHk7R1xng+grZ7PGZTkyS/dJTbtv04HbbCfKgQsBWVOk9MhsNo+ivjUJoO2zddRJb9xS5HsEhxlLoKiHZ3ctIQEE+TYUlSiRySceRq2Xvs0tsiFIa0/Kk2Nb7ZbcREcPcOjG0hbWcEEdcYNBYdLOKlWsXFxKkqnrVJAV1CFfs/l4AjipZakoQVLUEpSMkk4AFUyw6qkW+azp/WMdqBcSNkWU3xGmgAfcP4VfwnHw9K375IN8uf9m4aj3KUhy6PIVjY0ejII/Evz9E5PmKCNgIuYL+smlPve1cqtwGQqEk/Z7B1DmNzgHnvUnzBG1eZsGNJtGroriFxHAiLIfTjaqO6RsUSfJLm0/AKVVsCQlICQAB0A8qpbaY+nJ9ytVyiPP2Ocr2mKlEJb7TO7JdaUEpIA3DcARjxH0oLqlSVJCkkEEZBB4NZqgDTFteUZmgb97qlBW5TEZ3vYy/PC2ScJ6eWMc17I1xLs8kW3VVuSJ47sd5bHUuNr3khPhUoLSSUq4weATnANBeaVVpGt4DNpReBEmm2HZukKZKMbiBgIPiVjPOBjg4JqztrS4hK0KCkqGQoHII9aD6pSlApSlApSlApSlApSlBVobAV2lXSRuOUWiMjb5eJ10/8tePaw42NBXNlQ3OyUoYYQOq3VLAQB8c8/SvWwqQ7rvVK0pO5tuEypRHX7NSsD/GKr9vlr132hKfaO6wacX9kcZTIlkY3Z89vOPTg/ioLppOzI0/pu3WlBB9lYShSh0Uvqo/VRJqWpSgUpSgVUL/q2A7cW9NWq5M+9pau6UtC8+yp/ErP7+Pup65IJ4q1SkOrjuJjuhp4pIQ4pO4JV5EjjI+Fc6j6J1fPvy7jqDVDISGlNNGAxhxpCj4g2VDDZIxlQyryzQdAtkaJCgsxLehCIzCe6QhByEhPGPnxz8a2q5n2VakZfluaXgsLTGtjT61OuK3FajIUE4PmAk8nzPy56WDQaN5s9vvkByBdojcmM51QsefqD1B+Iqkdk8dEe4anjx5kwxolyXHRFeWFpGAPHuxuKjjHPQADnrXRq5vp+Szo7XV7tl5V3DN8lCZb5S+EOqPCmyegUCRx/wBRkOkUpSggNXw46rTIliysXOYyjLKFDC8+W1QBUD8uaqLHZ7Mm2t2Y5OlRLo8ydiHlBzCiE5DhO4jlKU4SrwoSBkkqJ6bSgoE6+XCDam7LcrQ86+wY7Mib4URlpK0pC0EnKiRztxxg5462HQ0F63aTtcaRKekLSwkhT2NyUkZCOP3QQn6VG62dVLkxrcggIQW1Okj8Tywy2OeOinVef3BVvHSgzSlKBSlKBSlKBSlKBWD0rNU7tQv6bNptyO0+63NnnuGQw2XHQk/tFpSCD4Ubjn1xQUxy9zZVpuLVjVm5asvLzUJwE+CMgJbU7x0ASg8/HPlXTtL2GHpqyRrVb0ANMp8S8YLivNR+JP8A08q532YvW68a7u0m1KC7ZZ4DEC35z9w53K+ZKVZOM811qgUpSgUpSgVg0UoJSVKICQMknoKpjerVaonSbZo6ZEHcD+8XB4hezP8Awmsgr6/eOEfzdKCL1dp2PI7QLCpmXLtzj8F9mO7CWEd240QtPGMEYUvIIwcVA23tHull1LqS2XaE/d5jK0d0m3tbUkNp2rWQSdoICVHGRnNS98uGl9D3FmVdLhdb5qBkLW02uSp1xAUjCjsBDbadvwzj1xVZvuk7panBqdLSnJOoFvxZscOd57KJR2tbVADO3cEn44xQWxjtA1RNYlvQdFFSY7CHyFz07ihYJQQkJ5JAzgc9PUVB3nT2rO0FM9+almBFVBbMFtiUh+PJcCioKzg44JG4YI9SMiugaPabVJvsxtOEu3FTKDx91lCWsfRSF9a09SSzoxaLtE8dukyEtybenG5TizgLYH7xPKkdFcng5JCR0Ve2rxaEoLbsebCxHmRX/wBoy6kDIOeoPUK8x9asFVW6MIZ17ZJEJJRJkMyETdgGHGEpG0r+ThQAf4iKtVArB4FZqK1XMNv0zdZYUUKZiOqSoDODtOP1xQVOckybfb7qtJLlx1DGeRlPIZDm1v8AyJCv6jXQB0qv3aOiJFsMZoYQzNYbSPgEqA/0qwDpQZpSlApSsUGaUpQKUpQQOrtURNMwUOvNuSZj6u7iQmRlyQv0SPT1Pl+QqvWaE9bG5uuNdutpnpZJbZHKLez/AMNHqs5wT1JOPM53tW6Bi3+5N3iLcp9tvDKQlmXHeJCR6bT5deBjOTnNVu5aS1/enbbbL7dbVLtMeYiQ8+hKkOvJSfuqTjB4zx0yeTQTXZjp+4W1293m6RmYj15kiQiKj7zKPEQlR9fF0q91gVmgUpSgVilc/u2obrqSRJi6YtqptmiOd3NfRJDKph822FnjA6KPGegI60Hnqx2RruRM0xZLwxb2WUbpK1AlyWPRAGPss8KUDyeMYHNajKuGsr1Z5ehmvdKbfB9hn3Du/s28pH2aATlezBA9CQfjUzKnQNcvQolpUbKm1qW3JkuLbbcZSUltcdpIJByOqvupwMZPTolnt8G1W2PCtbKGYbKAGkN9MeufPPXPnQV+39ntihWabAQ28t6e0puXPcXukO7hyd56fIcfCom4zZ0W8WTStzJkYkNy2pyUhIeYZSpZC04wFpUhvOOCCCMHiuh1Ru0Fi6uzWV221S5Y93S4zbrBR9i89sSlStygdoAUTwfL6BC6f1hG0vaba5eLvBfi3JXfuNJWkSIa3iXCSkHKkZVznxJz+IdN24X/AE/I1445fbpHYZsm1qI06o7TIWkKW6o4x4QUpTk8HdU9ZtBaVsaUuRLLEDqE8vOo7xXTk5VnH0rnsD+0C9FTJsWRb1xtTXB1CYz7C+9SX3C0lSVg4OAN2COietBf9DvG9mbqd1BAnr7qEFDBTFbJCOD0Klb1n5j0q11rW6GzboEeFGSEsx2ktNp9EpGB/pWzQK0L7bUXizTra6soRLYWyVp6p3AjP061v0oKrCY1XLkw2bu3a48SM4lx12M8txcgpHACSkbQTgnk9MfGrUKUoFKVigzSlKBSlKDFZpSgUpSgUpSgUpSg0L7AculmmwGZS4jklhTSX2xlTZIxkf8A0VVGbbrSFa02qDE0umE2z3KAFyEeHGOgHz88/Gr1WKDnaezy4T2AxdrnAhxCju1RbNbW2Rt6Y7xe5XT5VdbFZoFgtjNttbAZisjwpySSfMknqTUhSgUpSghdaXEWrSd3mlW1TURwoOceIpwn9SK55oWwRXb9Yk+wXKIu1W8SH0z5BJddUNiClorOxIIdPRP4eMGrJ2ty2G9PRoMmX7G3NmNoXKLJdDKUHvCopHXlAGPPNVpi9WqSypGn9M3TVN1WDuuc2N3YUT1JdUAUAeSUgAY49aDrtZql6A09e7Y/LuF7lNte1JAbtcZ1xxiP5kgrUfEfhx/8XSgUpSgUpSgUpSgUpSgUpSgUpSgUpSgUpSgUpSgUpSgxWaUoFKUoMGnlSlBmsUpQZpS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156176" y="467380"/>
            <a:ext cx="22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NP-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948264" y="3779748"/>
            <a:ext cx="18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(Super)Computer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178426" y="3356992"/>
            <a:ext cx="93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Method</a:t>
            </a:r>
            <a:endParaRPr lang="fr-FR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713"/>
            <a:ext cx="5856585" cy="11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7294"/>
            <a:ext cx="5854495" cy="217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http://t0.gstatic.com/images?q=tbn:ANd9GcQFSMbGaqVbLma8YbmB205fDTqgE-JB3u6gsqRnK3B4eIndDnbYq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64" y="5661248"/>
            <a:ext cx="581138" cy="7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hISEBUTExQUFBUWGBcWFxcYFRcYFxgXFxUVFxccFRcXHyYfFxojGRUUHy8gJCcpLCwuFR4xNTAqNSYrLCkBCQoKDgwOFw8PGiwcHxwpKSkpKSw1LCksKSwpKSkpLCkpKSksKSkpKTYpLCktKSksLCkpKSwsKSksKSkpLCwpKf/AABEIAKAAoAMBIgACEQEDEQH/xAAcAAABBQEBAQAAAAAAAAAAAAAFAgMEBgcBAAj/xAA7EAACAQIEAwYDBgUEAwEAAAABAhEAAwQSITEFQWEGEyJRcYGRobEHMkLB0fAUI1KC4TNicpJDorIW/8QAGAEAAwEBAAAAAAAAAAAAAAAAAAEDAgT/xAAfEQEBAAIDAQEBAQEAAAAAAAAAAQIRAyExEkFRMhP/2gAMAwEAAhEDEQA/ALvZ2qRbqGlwiOVOm75/KtpnHMGadZ9BUPvs2lSLS+H4xQ0XbrwB5UgtSs1ALtvBk6VGxXE7VhS924EUakkx8udVLtJ9oa27xs4dRduL95yYtp5f8jWbcT4kbjzeuG4SZOY6bnQD2rFNofEftTRZNm3mRfxuYk/7VGtMj7XlyqzWDlKliVfyHKecxWXuz3XVgAEBEKP31psMYVZPhnYTzOaaPoNOsfa/mJLWPDuMrageev5URwP2rYZ3AdWtqdnPiA+FZPhQoIy6MNcvIg75fP0qA1ppJUkrOsbj2o2H0vgsWl1Q9tldW2ZTINOuNKwvsj2vu4C5GjWXILCNfKV6/Wtq4fxK3ftrctHMrbdOh605SSK5FeBrtaDzDSkLTk0nLQHhXa5XZoAfmp8QRUAOZj58qn2NImKTLpw53+lSLVsxHKnQ1cFyjZyELa86z3tt25nPZwzyF8Fy4PxNzVPTmelWPt7xs2MKQph7x7tTsVWPG3qB9aw/iGPRSFXRUU6cy20nrzrNv4aSt0qymQJzQJmOpFD8UyrBHjBmT1PkPKozXWZ5bWRl02AjSmUvBTBBKwJHP2paMR4bj8oPMEAHzBGxA50Tx+FTIlw6ToxXQTy6UFxNgIEualW8tD7Eb1ZMHYtvYYITrqVP3W89ORpXo52CWlVfCT1WevlGx6VLweDOefPkea8/cUnD8JbvRbHikEpOjCOXWieEtstthHiGqkDY+nLXSl9Rr5qG3D0MBh4TJH+0666cpFWb7Ou0BwuJ/hrrEW7oOQ7qLmkE+UiR70EXBu9tWXRkZ9PNbkx8/rSHwIe0oBh18Q89N/gRRvtnTdxpXSar3YfjJv4YK/8Aq2oRxzI0yt7ijzVVksGvTSBSqYeJrwr0VwmgBLNpFS8M3Xah9ttYqWpilWRQMDSGNR7F8elOkGaR7Zh9qXFJxa29xZtjTbxXDJ+WtZkbBa4J/EflVs7dYjvOJ3yOThP+qRTHDuFC4V0naPUb/nU8stK4Y7qRwDsl3twqTpuPgKG9oey72b/dsIkyDHKtU7IdmWS5nLErAhSII/elH+1PZb+JQFAO8XYmubHPLe3Rccb0xXgnCzctC04BAmeRGbY9RRrh3B+4cAnwmJB5EDT3096vfCOwF1bnjK5coBjfQk/nVxsdlsMsMUDMNiadyuRfHyonEexGdEv2VJOjDLvPpynmKZ4bwo3XLW7bSZW4jKRlbn89a1q0oAgAAdBXSoGwAnU1nVP6jF+JcGuWSQ9vIwjXdXGoOo51F4pwcZrboNz9Z/Ka2HjGCW7bKkTMH0IM6VnnHMNlJyyANQKe9DWw/sve7rFqNhcGQ+o2ir/WarezXAV3U5gPIrE1o6Xcyg+YBrrwu45cpp4tSq4xpFrnVGTpNJL10mmm0EmgBti1INPqhjU0xhn0g1IU1hkpbc0/btnzpCU8tAYR2jtFMZfnc3rg+J/zVo7JWB5SZEHyPOgvbzB2/wCMJtXc+Z5YQdCdG12I03otwLiXcsvhzEmPhXLzOrialwzQelGrImqfg+L4h28OGOXqdasOFxp1zqVlSY9PKsYqiy+u+tL8qjq2i1zGYpbaZ3YKo3ZiAB6k7VS0aTVMGludKomK7U2r1zJbvu4n/wAKM8/3iFj3qamJdR/Ls4hv+RRf/piazsrFnubVXuOcEFxGjfcev6UnB9qbZ8L/AMthMhiDEecaioHGe2wyFcIpxF0gqDByAnzP4o6aUWbEulIwFgriIPI6/Ag/HStDsiETygfSqx2C7OC5euPiHa5cWHPJZJMiBV6xeG0MCANo+EVbjzk6S5MN9wPNcRhSu7+FcKxXQg6zafrTNwEjeKdLaH0ptlMSKIA5F6mpFuajW1M1KFZ0yfWnUFMpUhBQN6YLxjDH+YFJlbxKnnAfX9aKdnbN+42dWW3OWCbeYka6gsYH+akduuElMRcQSA7ZwfINB0+dFcAuXhlhlK57ZbDXPZiyN6FGGtclnVjvyusplPKIcS4+cOhZsVib5BVStvu0VSf6mC7fHepdjGNfTx38TbzFgjG8rI+Tco2USPWu8L4WAsZCQRsIK+/1olfsA25u5VtruTAAHSdB7VzzuK3GT9V3AfanctYj+GuW2xBkKrqcsg82ABn1ovw7EJjrmJu3H717bBLVpl/l2xlk5UP/AJN/EwnSoP2YcMtNjMTiVJZQe7tNGmUAlivSSB7VdeI8DyYlsVaQuXVVvW1gMxt623SYlxLKfMN0q1m8dRK7mW1QvpeuB0tN3bAHupMDMIietFOz38UmHLXZ7yFAW4yuJAIc5l1AJiBT3EAjtnSzilub5Th3g/lT2DvXzCjDN63f5Qn5k+wqeM+ZrSnJq6sUvtrwq/i79k2g1l7lwWXIaUJKszEEbjIOdX7s92dtYPDpbtiSqhS5+83meg6CpnD+BEXBdusHcBgoUQiZoDZQdSSABmOvpU3GCCAK1LlrTGXzvciB2dwqrdvvEZ309Fj9aJY0iD6EfE6fSvcNVQg8yWPtP+KZ4hclo9T78qrx49xPPL1AzVyuFYpxTpXY5TTLNIFqNqkBddaS9AVy1cI507aut50xZidTS1aD0mhkRs3jHi+VJbENyOlNG7pXbBn9KRVVe3WELd3cPMFSfmKr/DMEt5C+dkcD7ykqT6xuB1q99rsIXwsj8DBj6RBrPuG3MshTpmPw0j865OWXG9O3iu8ZKvHAOzb3LYLX8QPOLkT8qe452ZwluwWZWuFZjvHZ9x5Ex8qN9nG/lLHlQHt9iLiFWC5kE5h66A1D86dE7or9nlod2SBGu36RV0Lwddqon2b9orD22UMuZTqJ1g7aVc72OWYGvvtVcek73dJQxiyARE7eVPi2D5UMuDvJWQP6fX9/WnOGYssCG0ZdD6itb2VxTbiACg3Fb2UT+9dKLPdoHxlSwAHmD8DSvRSimGtgIDGvOht18xJ8zU1+IqV0BnYj60OzVXjnaXJenStJyRXS1eDV0IPGkXKUy6U27aUBWV0mlLtTfeaxT6xvQyXaJO4qRbJBppTTimgJCPVI7U21XFQqhZUEgAAT6VdFqm9smyX1c8006kHb4fSo8s3FeK6q1dm+IKqDMQABNCO2PHhegJqshZ6/4quYjGubPh2LqOkTqKI4W2RlgK5BJABAGvU8q4tO/wB8V/DcPZQblsHPJIYfeiOUeZovg72LW+mjZbtoE77p4Z6aAVYuEWbuQMqKgOaVgMwHT1oo2Jxly2Fsh0Y5fG9tAFB+9CxroNPWiX8b/wCdnRu3fcLbbMcyqSTO8bfp7VL4TxsZ2DHxyOY1kTUmzwUgjvrrXOmVVn/qNBVW/hBY4p3amUIFwSAYgEEGtzcYy140Z7umv71oZj3PeoORDfT/ACKf72YJ2UadZE60OzZsQRP+mG/9iI+QquPeUiGf+alha4d6cNJy11OQmK8BSiKTNMFZdKbZZFKGteLUBTh86dt3fOmgYpN7HIu5HpufhSTTLV6ak2X86rR7RAyEWSPPSI6UMxvay/MJlB5ACY9ZpfUaX7vAN9AOZ0HzqlduOL2mRFzKzq4ggzEg7mq7jMdcujx3GO8hiQPhQPjV3KBERvO+tZt3NHJZdrEeLnu2t20JbMpg8806+xmrA/C7lnDbBjlBPkJE+2tVK7/KxSFie7JmeRYg5QfLUGtJt4gG0QYaZBg7sBz9K58sHZx59zYDwPtnctWTmBJBjWI30+tEB9omJJWLeh0ML5U5h+zlu46lvULss7f3daJ4XCIl9wQCCDCjyAjl11qa+v6f4Vir99puAhQZ15COUa1GxNgNi+8fl4RylSI38qnWcSWslgCojw7AwND7aGqbxDibPiTbXxSunOGiRPSnJWMstLieLq2oM5QQB5kCBp7VI7h7XcXH0ZwxujmcxBA/tEV3sp2PKxcuSZhjOskgEgfSaL9qMODbUnk2beN9IHyqvHPcnPyZb6cG3n5Ug0GwPExbOUklDzgkqfWjSEEec7Vfe0PHKSaVSQIrYJrhFdY0obUBm+e5ceM2h5fdj1IpdrhOQzPqQNI1+JmKK2MEFMpoG2JJ8zPXUmvYizJCoRKjxdJ5+oqGwruI4aIyrBZtSY0QDnpuaTb4TrCgkHnmIO2piNdetWleHW1SRBc/iGvXXrrXHtugABIUqdco1O8iaApmJ4eADCyeY+utVvtRw9hbU6xmjfTX0q/4nCtGQ6tBnQCAevMivcZ7Md5h8qjNFxX/AOoXN8mpz0AacOF+woOsqPjGh9RTvAuK3MOVw2JDQP8ATuQfGCYYGNjtRfhGE7h8jCQpj26VdsN2atYm3DAMsyDzUgbj6ddOlGU6rUVW/jGW2FXUgFj/AFR06b07wPESttyfE6trMa/e+hn+2jX/AOV7lwLgLjUK3IrO0fhOu1HMB2XsCMttRGonl7elQl3dSL7v9V7CcOuOioJURooP9QnU896OdmuwFuwe8u+N9SByHqedWbDYFE+6I9qlCrTBK5E5aBdpVUplOsnQAwfCMx/L40eY1QuK8RL466PwWVt2l6tcYtcMc9kHtW74yjXrKATqoEgnczHMDSkWeIm0IBDLvB8JAI5EfpUm9h5BWRm5xOp0nSoN3ARsFGsGdBAkbnasbAlgeMW7ygqY9T9Dsam0GwttlORsrIZI5a8welTkGUDISNJyn8vKKpMiS8tKWo64oGAdCeW/zp1btallJWTiGtWwbfiYbKIk+YXfWJpfDL1vJIZ4bUEjnOsxrpqPao5xMKWVAWJJUbSOeo215VHscO7vEeBxldSbsad25HhZQdsxMEdKiBbHWyYhSw3OwA18x5z8qFYi4rOAodCNdyTq0acoogzM2RGMpmII1GxHz0NQHZVfNDbunXMD4fkSPagOG00sIUg5csEk6zoSd/8AFWHhwHjtgfcw3eHT8RcD3kIaD4G0xMggiIE6btAiehirrwfDLasu7DVhlbWdFWAPix+NOemC8W4apblI/LSp/Yyyy95P3dI+En0H75Ut8NLb+UddB+VVD7We0v8AC4IYe02W5iSbeh1W0Nbh9yVUHq3lVJ2R7tJ9sNtMWllLefDq4765BJZfxFFj7q/ennFadhWVlDIQysAykGQQQCCOhEGvlfh2Hu46/wB3bzreZWDjQWwuisANwuXl51sP2McduLbbh+InvLIzWSfxWiTKjzynUdGHlW+TGSzRytOArteFeqZkXDAqmvYU37ric2bTbWB/mrYzQGZjAkn0UfsmqXgz4SxJUsWaNJAJO3SIrNoO4l2JYHkNhE6/PlTKWJGbM0GNMuvXfpUjEGQoJK6SYbKdtpHWNOtJw98MAdTz2JiTt8KwEQ4e4GJ8USDA1BnpG9T7aswUkQc0feGgO42pjEK2gQTCkwTl1/DryqRgrZyagKSJjNmhhqYJ39aYIbDSJWMwmOUHeDSe5OjLr5ry6zUhwQ8RocpPv1PoKcS0QIMGc06Hz200pw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02" name="Picture 14" descr="http://www.ams.org/featurecolumn/images/ek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56" y="5661248"/>
            <a:ext cx="711894" cy="7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://ctr.concordia.ca/2004-05/feb_10/photos/chvat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64" y="4716000"/>
            <a:ext cx="1375134" cy="9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749732" y="6156012"/>
            <a:ext cx="514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Approximation </a:t>
            </a:r>
            <a:r>
              <a:rPr lang="fr-FR" sz="14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2">
                    <a:lumMod val="50000"/>
                  </a:schemeClr>
                </a:solidFill>
              </a:rPr>
              <a:t>also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fr-FR" sz="1400" dirty="0" err="1" smtClean="0">
                <a:solidFill>
                  <a:schemeClr val="bg2">
                    <a:lumMod val="50000"/>
                  </a:schemeClr>
                </a:solidFill>
              </a:rPr>
              <a:t>interesting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2">
                    <a:lumMod val="50000"/>
                  </a:schemeClr>
                </a:solidFill>
              </a:rPr>
              <a:t>pragmatic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2">
                    <a:lumMod val="50000"/>
                  </a:schemeClr>
                </a:solidFill>
              </a:rPr>
              <a:t>way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to go</a:t>
            </a: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4" y="6165304"/>
            <a:ext cx="262796" cy="2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57377" y="4129334"/>
            <a:ext cx="3586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TSP </a:t>
            </a: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heros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Applegate</a:t>
            </a:r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Bixby, </a:t>
            </a:r>
            <a:r>
              <a:rPr lang="en-US" sz="1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Chvatal</a:t>
            </a:r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Cook</a:t>
            </a:r>
            <a:endParaRPr lang="fr-FR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27784" y="278092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fr-FR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Subtour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breaking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constraints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04" y="3595081"/>
            <a:ext cx="345876" cy="4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851920" y="3403158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2"/>
                </a:solidFill>
              </a:rPr>
              <a:t>“</a:t>
            </a:r>
            <a:r>
              <a:rPr lang="en-US" sz="1200" i="1" dirty="0" err="1" smtClean="0">
                <a:solidFill>
                  <a:schemeClr val="accent2"/>
                </a:solidFill>
              </a:rPr>
              <a:t>Tu</a:t>
            </a:r>
            <a:r>
              <a:rPr lang="en-US" sz="1200" i="1" dirty="0" smtClean="0">
                <a:solidFill>
                  <a:schemeClr val="accent2"/>
                </a:solidFill>
              </a:rPr>
              <a:t> quieres celeste </a:t>
            </a:r>
            <a:r>
              <a:rPr lang="en-US" sz="1200" i="1" dirty="0" err="1" smtClean="0">
                <a:solidFill>
                  <a:schemeClr val="accent2"/>
                </a:solidFill>
              </a:rPr>
              <a:t>que</a:t>
            </a:r>
            <a:r>
              <a:rPr lang="en-US" sz="1200" i="1" dirty="0" smtClean="0">
                <a:solidFill>
                  <a:schemeClr val="accent2"/>
                </a:solidFill>
              </a:rPr>
              <a:t> </a:t>
            </a:r>
            <a:r>
              <a:rPr lang="en-US" sz="1200" i="1" dirty="0" err="1" smtClean="0">
                <a:solidFill>
                  <a:schemeClr val="accent2"/>
                </a:solidFill>
              </a:rPr>
              <a:t>te</a:t>
            </a:r>
            <a:r>
              <a:rPr lang="en-US" sz="1200" i="1" dirty="0" smtClean="0">
                <a:solidFill>
                  <a:schemeClr val="accent2"/>
                </a:solidFill>
              </a:rPr>
              <a:t> </a:t>
            </a:r>
            <a:r>
              <a:rPr lang="en-US" sz="1200" i="1" dirty="0" err="1" smtClean="0">
                <a:solidFill>
                  <a:schemeClr val="accent2"/>
                </a:solidFill>
              </a:rPr>
              <a:t>cueste</a:t>
            </a:r>
            <a:r>
              <a:rPr lang="en-US" sz="1200" i="1" dirty="0" smtClean="0">
                <a:solidFill>
                  <a:schemeClr val="accent2"/>
                </a:solidFill>
              </a:rPr>
              <a:t>."</a:t>
            </a:r>
            <a:r>
              <a:rPr lang="en-US" sz="1200" i="1" dirty="0">
                <a:solidFill>
                  <a:schemeClr val="accent2"/>
                </a:solidFill>
              </a:rPr>
              <a:t> </a:t>
            </a:r>
            <a:endParaRPr lang="fr-FR" sz="1200" i="1" dirty="0">
              <a:solidFill>
                <a:schemeClr val="accent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4373" y="3368025"/>
            <a:ext cx="528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</a:rPr>
              <a:t>TITAN in 1min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 6 billion people calculating </a:t>
            </a:r>
          </a:p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 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                                                 24h/24h during 300 years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fr-FR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Influence of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Programming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on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Methods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31640" y="2051556"/>
            <a:ext cx="469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simplex has </a:t>
            </a:r>
            <a:r>
              <a:rPr lang="fr-FR" dirty="0" err="1" smtClean="0"/>
              <a:t>led</a:t>
            </a:r>
            <a:r>
              <a:rPr lang="fr-FR" dirty="0" smtClean="0"/>
              <a:t> to the </a:t>
            </a:r>
            <a:r>
              <a:rPr lang="fr-FR" dirty="0" err="1" smtClean="0"/>
              <a:t>leading</a:t>
            </a:r>
            <a:r>
              <a:rPr lang="fr-FR" dirty="0" smtClean="0"/>
              <a:t> </a:t>
            </a:r>
            <a:r>
              <a:rPr lang="fr-FR" dirty="0" err="1" smtClean="0"/>
              <a:t>solver</a:t>
            </a:r>
            <a:r>
              <a:rPr lang="fr-FR" dirty="0" smtClean="0"/>
              <a:t> </a:t>
            </a:r>
            <a:r>
              <a:rPr lang="fr-FR" b="1" dirty="0" smtClean="0"/>
              <a:t>CPLEX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1266" name="Picture 2" descr="http://t0.gstatic.com/images?q=tbn:ANd9GcQFSMbGaqVbLma8YbmB205fDTqgE-JB3u6gsqRnK3B4eIndDnbY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71" y="1810760"/>
            <a:ext cx="76200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9888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971600" y="836712"/>
            <a:ext cx="778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Quicksort</a:t>
            </a:r>
            <a:r>
              <a:rPr lang="fr-FR" b="1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worst</a:t>
            </a:r>
            <a:r>
              <a:rPr lang="fr-FR" dirty="0" smtClean="0"/>
              <a:t>-case </a:t>
            </a:r>
            <a:r>
              <a:rPr lang="fr-FR" i="1" dirty="0" smtClean="0">
                <a:solidFill>
                  <a:schemeClr val="accent2"/>
                </a:solidFill>
              </a:rPr>
              <a:t>n²</a:t>
            </a:r>
            <a:r>
              <a:rPr lang="fr-FR" dirty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>, but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preferred</a:t>
            </a:r>
            <a:r>
              <a:rPr lang="fr-FR" dirty="0" smtClean="0"/>
              <a:t> to the </a:t>
            </a:r>
            <a:r>
              <a:rPr lang="fr-FR" i="1" dirty="0" err="1" smtClean="0">
                <a:solidFill>
                  <a:schemeClr val="accent2"/>
                </a:solidFill>
              </a:rPr>
              <a:t>nlogn</a:t>
            </a:r>
            <a:r>
              <a:rPr lang="fr-FR" dirty="0" smtClean="0"/>
              <a:t> </a:t>
            </a:r>
            <a:r>
              <a:rPr lang="fr-FR" b="1" dirty="0" err="1" smtClean="0"/>
              <a:t>heapsort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7960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971600" y="1484784"/>
            <a:ext cx="797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LP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r>
              <a:rPr lang="fr-FR" dirty="0" smtClean="0"/>
              <a:t> in a </a:t>
            </a:r>
            <a:r>
              <a:rPr lang="fr-FR" dirty="0" smtClean="0">
                <a:solidFill>
                  <a:schemeClr val="accent2"/>
                </a:solidFill>
              </a:rPr>
              <a:t>polynomial time</a:t>
            </a:r>
            <a:r>
              <a:rPr lang="fr-FR" dirty="0" smtClean="0"/>
              <a:t>, but the (</a:t>
            </a:r>
            <a:r>
              <a:rPr lang="fr-FR" dirty="0" err="1" smtClean="0">
                <a:solidFill>
                  <a:schemeClr val="accent2"/>
                </a:solidFill>
              </a:rPr>
              <a:t>expontial</a:t>
            </a:r>
            <a:r>
              <a:rPr lang="fr-FR" dirty="0" smtClean="0"/>
              <a:t>) </a:t>
            </a:r>
            <a:r>
              <a:rPr lang="fr-FR" b="1" dirty="0" smtClean="0"/>
              <a:t>SIMPLEX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preferred</a:t>
            </a:r>
            <a:r>
              <a:rPr lang="fr-FR" dirty="0"/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49" y="2073088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1331999" y="2843644"/>
            <a:ext cx="7704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implemented</a:t>
            </a:r>
            <a:r>
              <a:rPr lang="fr-FR" dirty="0" smtClean="0"/>
              <a:t> a </a:t>
            </a:r>
            <a:r>
              <a:rPr lang="fr-FR" dirty="0" err="1" smtClean="0"/>
              <a:t>nice</a:t>
            </a:r>
            <a:r>
              <a:rPr lang="fr-FR" dirty="0" smtClean="0"/>
              <a:t> interface </a:t>
            </a:r>
            <a:r>
              <a:rPr lang="fr-FR" dirty="0" err="1" smtClean="0"/>
              <a:t>between</a:t>
            </a:r>
            <a:r>
              <a:rPr lang="fr-FR" dirty="0" smtClean="0"/>
              <a:t>  </a:t>
            </a:r>
            <a:r>
              <a:rPr lang="fr-FR" b="1" dirty="0" smtClean="0"/>
              <a:t>CPLEX</a:t>
            </a:r>
            <a:r>
              <a:rPr lang="fr-FR" dirty="0" smtClean="0"/>
              <a:t> and </a:t>
            </a:r>
            <a:r>
              <a:rPr lang="fr-FR" b="1" dirty="0" smtClean="0"/>
              <a:t>MATLAB </a:t>
            </a:r>
            <a:r>
              <a:rPr lang="fr-FR" dirty="0" smtClean="0"/>
              <a:t>in </a:t>
            </a:r>
          </a:p>
          <a:p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 </a:t>
            </a:r>
            <a:r>
              <a:rPr lang="fr-FR" b="1" dirty="0"/>
              <a:t>David </a:t>
            </a:r>
            <a:r>
              <a:rPr lang="fr-FR" b="1" dirty="0" err="1"/>
              <a:t>Musicant</a:t>
            </a:r>
            <a:r>
              <a:rPr lang="fr-FR" b="1" dirty="0"/>
              <a:t> </a:t>
            </a:r>
            <a:r>
              <a:rPr lang="fr-FR" dirty="0" smtClean="0"/>
              <a:t>(Carleton </a:t>
            </a:r>
            <a:r>
              <a:rPr lang="fr-FR" dirty="0" err="1" smtClean="0"/>
              <a:t>College</a:t>
            </a:r>
            <a:r>
              <a:rPr lang="fr-FR" dirty="0" smtClean="0"/>
              <a:t>) and  </a:t>
            </a:r>
            <a:r>
              <a:rPr lang="fr-FR" b="1" dirty="0" err="1" smtClean="0"/>
              <a:t>Travis</a:t>
            </a:r>
            <a:r>
              <a:rPr lang="fr-FR" b="1" dirty="0" smtClean="0"/>
              <a:t> Johnson.</a:t>
            </a:r>
          </a:p>
          <a:p>
            <a:endParaRPr lang="fr-FR" b="1" dirty="0"/>
          </a:p>
          <a:p>
            <a:r>
              <a:rPr lang="fr-FR" dirty="0" smtClean="0"/>
              <a:t>Our interface (</a:t>
            </a:r>
            <a:r>
              <a:rPr lang="fr-FR" dirty="0" err="1" smtClean="0"/>
              <a:t>started</a:t>
            </a:r>
            <a:r>
              <a:rPr lang="fr-FR" dirty="0" smtClean="0"/>
              <a:t> in 2004) has been </a:t>
            </a:r>
            <a:r>
              <a:rPr lang="fr-FR" dirty="0" err="1" smtClean="0"/>
              <a:t>used</a:t>
            </a:r>
            <a:r>
              <a:rPr lang="fr-FR" dirty="0" smtClean="0"/>
              <a:t> and </a:t>
            </a:r>
            <a:r>
              <a:rPr lang="fr-FR" dirty="0" err="1" smtClean="0"/>
              <a:t>cited</a:t>
            </a:r>
            <a:r>
              <a:rPr lang="fr-FR" dirty="0" smtClean="0"/>
              <a:t> in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mathematical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ours (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P-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median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, Portfolio, 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Energy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2">
                    <a:lumMod val="50000"/>
                  </a:schemeClr>
                </a:solidFill>
              </a:rPr>
              <a:t>minimization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dowloaded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endParaRPr lang="fr-FR" dirty="0" smtClean="0"/>
          </a:p>
          <a:p>
            <a:r>
              <a:rPr lang="fr-FR" dirty="0" smtClean="0">
                <a:hlinkClick r:id="rId5"/>
              </a:rPr>
              <a:t>http://www.omegacomputer.com/staff/tadonki/using_cplex_with_matlab.htm</a:t>
            </a:r>
            <a:endParaRPr lang="fr-FR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0" y="2865176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" y="5301208"/>
            <a:ext cx="3508752" cy="9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01208"/>
            <a:ext cx="4585890" cy="73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6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A Large-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Scale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Particles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Physics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Problem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1856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971600" y="548680"/>
            <a:ext cx="612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High-</a:t>
            </a:r>
            <a:r>
              <a:rPr lang="fr-FR" b="1" dirty="0" err="1" smtClean="0"/>
              <a:t>precision</a:t>
            </a:r>
            <a:r>
              <a:rPr lang="fr-FR" b="1" dirty="0" smtClean="0"/>
              <a:t> </a:t>
            </a:r>
            <a:r>
              <a:rPr lang="fr-FR" b="1" dirty="0" err="1" smtClean="0"/>
              <a:t>L</a:t>
            </a:r>
            <a:r>
              <a:rPr lang="fr-FR" dirty="0" err="1" smtClean="0"/>
              <a:t>attice</a:t>
            </a:r>
            <a:r>
              <a:rPr lang="fr-FR" b="1" dirty="0" smtClean="0"/>
              <a:t> Q</a:t>
            </a:r>
            <a:r>
              <a:rPr lang="fr-FR" dirty="0" smtClean="0"/>
              <a:t>uantum</a:t>
            </a:r>
            <a:r>
              <a:rPr lang="fr-FR" b="1" dirty="0" smtClean="0"/>
              <a:t> C</a:t>
            </a:r>
            <a:r>
              <a:rPr lang="fr-FR" dirty="0" smtClean="0"/>
              <a:t>hromo</a:t>
            </a:r>
            <a:r>
              <a:rPr lang="fr-FR" b="1" dirty="0" smtClean="0"/>
              <a:t>D</a:t>
            </a:r>
            <a:r>
              <a:rPr lang="fr-FR" dirty="0" smtClean="0"/>
              <a:t>ynamics</a:t>
            </a:r>
            <a:r>
              <a:rPr lang="fr-FR" b="1" dirty="0" smtClean="0"/>
              <a:t> </a:t>
            </a:r>
            <a:r>
              <a:rPr lang="fr-FR" dirty="0" smtClean="0"/>
              <a:t>simulations.</a:t>
            </a:r>
            <a:endParaRPr lang="fr-FR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3904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971600" y="980728"/>
            <a:ext cx="568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ANR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b="1" dirty="0" err="1" smtClean="0"/>
              <a:t>PetaQCD</a:t>
            </a:r>
            <a:r>
              <a:rPr lang="fr-FR" b="1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targeting</a:t>
            </a:r>
            <a:r>
              <a:rPr lang="fr-FR" b="1" dirty="0" smtClean="0"/>
              <a:t> 256×128</a:t>
            </a:r>
            <a:r>
              <a:rPr lang="fr-FR" b="1" baseline="30000" dirty="0" smtClean="0"/>
              <a:t>3</a:t>
            </a:r>
            <a:r>
              <a:rPr lang="fr-FR" b="1" dirty="0" smtClean="0"/>
              <a:t> </a:t>
            </a:r>
            <a:r>
              <a:rPr lang="fr-FR" dirty="0" err="1" smtClean="0"/>
              <a:t>lattices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5952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971600" y="1412776"/>
            <a:ext cx="653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One </a:t>
            </a:r>
            <a:r>
              <a:rPr lang="fr-FR" dirty="0" err="1" smtClean="0"/>
              <a:t>evaluation</a:t>
            </a:r>
            <a:r>
              <a:rPr lang="fr-FR" dirty="0" smtClean="0"/>
              <a:t> of the </a:t>
            </a:r>
            <a:r>
              <a:rPr lang="fr-FR" i="1" dirty="0" smtClean="0"/>
              <a:t>Dirac </a:t>
            </a:r>
            <a:r>
              <a:rPr lang="fr-FR" i="1" dirty="0" err="1" smtClean="0"/>
              <a:t>operator</a:t>
            </a:r>
            <a:r>
              <a:rPr lang="fr-FR" i="1" dirty="0" smtClean="0"/>
              <a:t> </a:t>
            </a:r>
            <a:r>
              <a:rPr lang="fr-FR" dirty="0" smtClean="0"/>
              <a:t>on a</a:t>
            </a:r>
            <a:r>
              <a:rPr lang="fr-FR" b="1" dirty="0" smtClean="0"/>
              <a:t> 256×128</a:t>
            </a:r>
            <a:r>
              <a:rPr lang="fr-FR" b="1" baseline="30000" dirty="0" smtClean="0"/>
              <a:t>3</a:t>
            </a:r>
            <a:r>
              <a:rPr lang="fr-FR" dirty="0" smtClean="0"/>
              <a:t> </a:t>
            </a:r>
            <a:r>
              <a:rPr lang="fr-FR" dirty="0" err="1" smtClean="0"/>
              <a:t>lattice</a:t>
            </a:r>
            <a:r>
              <a:rPr lang="fr-FR" dirty="0" smtClean="0"/>
              <a:t> </a:t>
            </a:r>
            <a:r>
              <a:rPr lang="fr-FR" dirty="0" err="1" smtClean="0"/>
              <a:t>involves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619672" y="1772816"/>
            <a:ext cx="62646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256 × 128</a:t>
            </a:r>
            <a:r>
              <a:rPr lang="fr-FR" b="1" baseline="30000" dirty="0" smtClean="0"/>
              <a:t>3</a:t>
            </a:r>
            <a:r>
              <a:rPr lang="fr-FR" dirty="0" smtClean="0"/>
              <a:t> </a:t>
            </a:r>
            <a:r>
              <a:rPr lang="fr-FR" b="1" dirty="0" smtClean="0"/>
              <a:t>× 1500 </a:t>
            </a:r>
            <a:r>
              <a:rPr lang="fr-FR" b="1" dirty="0" smtClean="0">
                <a:sym typeface="Symbol"/>
              </a:rPr>
              <a:t> 10</a:t>
            </a:r>
            <a:r>
              <a:rPr lang="fr-FR" b="1" baseline="30000" dirty="0" smtClean="0">
                <a:sym typeface="Symbol"/>
              </a:rPr>
              <a:t>12</a:t>
            </a:r>
            <a:r>
              <a:rPr lang="fr-FR" b="1" dirty="0" smtClean="0"/>
              <a:t> </a:t>
            </a:r>
            <a:r>
              <a:rPr lang="fr-FR" dirty="0" smtClean="0"/>
              <a:t> (stencil) </a:t>
            </a:r>
            <a:r>
              <a:rPr lang="fr-FR" b="1" dirty="0" err="1" smtClean="0"/>
              <a:t>floating</a:t>
            </a:r>
            <a:r>
              <a:rPr lang="fr-FR" b="1" dirty="0" smtClean="0"/>
              <a:t>-point </a:t>
            </a:r>
            <a:r>
              <a:rPr lang="fr-FR" b="1" dirty="0" err="1" smtClean="0"/>
              <a:t>operations</a:t>
            </a:r>
            <a:endParaRPr lang="fr-FR" baseline="300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52025"/>
            <a:ext cx="5270836" cy="37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7904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err="1" smtClean="0">
                <a:solidFill>
                  <a:schemeClr val="accent1">
                    <a:lumMod val="75000"/>
                  </a:schemeClr>
                </a:solidFill>
              </a:rPr>
              <a:t>G.Grosdidier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,  « </a:t>
            </a:r>
            <a:r>
              <a:rPr lang="fr-FR" sz="1200" i="1" dirty="0" err="1" smtClean="0">
                <a:solidFill>
                  <a:schemeClr val="accent1">
                    <a:lumMod val="75000"/>
                  </a:schemeClr>
                </a:solidFill>
              </a:rPr>
              <a:t>Scaling</a:t>
            </a:r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 stories »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PetaQCD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Final Review Meeting,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Orsay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Sept. 27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– 28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2012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00392" y="4797152"/>
            <a:ext cx="446300" cy="936104"/>
          </a:xfrm>
          <a:prstGeom prst="ellipse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en angle 5"/>
          <p:cNvCxnSpPr/>
          <p:nvPr/>
        </p:nvCxnSpPr>
        <p:spPr>
          <a:xfrm rot="16200000" flipH="1">
            <a:off x="8323542" y="5596366"/>
            <a:ext cx="720080" cy="27378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884368" y="6021288"/>
            <a:ext cx="1242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500 Mflops/</a:t>
            </a:r>
            <a:r>
              <a:rPr lang="fr-FR" sz="1200" b="1" dirty="0" err="1" smtClean="0">
                <a:solidFill>
                  <a:srgbClr val="FF0000"/>
                </a:solidFill>
              </a:rPr>
              <a:t>core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6249" y="2564904"/>
            <a:ext cx="3492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</a:t>
            </a:r>
            <a:r>
              <a:rPr lang="fr-FR" dirty="0" err="1" smtClean="0"/>
              <a:t>ith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10,000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roughly</a:t>
            </a:r>
            <a:endParaRPr lang="fr-FR" dirty="0" smtClean="0"/>
          </a:p>
          <a:p>
            <a:r>
              <a:rPr lang="fr-FR" dirty="0" err="1" smtClean="0"/>
              <a:t>perform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500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×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fr-FR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×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fr-FR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5x10</a:t>
            </a:r>
            <a:r>
              <a:rPr lang="fr-FR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 </a:t>
            </a:r>
            <a:r>
              <a:rPr lang="fr-FR" dirty="0" err="1" smtClean="0"/>
              <a:t>fps</a:t>
            </a:r>
            <a:endParaRPr lang="fr-FR" dirty="0" smtClean="0"/>
          </a:p>
          <a:p>
            <a:endParaRPr lang="fr-FR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7504" y="3812847"/>
            <a:ext cx="3370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Our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256×128</a:t>
            </a:r>
            <a:r>
              <a:rPr lang="fr-FR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fr-FR" dirty="0"/>
              <a:t> </a:t>
            </a:r>
            <a:r>
              <a:rPr lang="fr-FR" dirty="0" err="1" smtClean="0"/>
              <a:t>lattice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require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</a:t>
            </a:r>
            <a:r>
              <a:rPr lang="fr-FR" dirty="0" smtClean="0"/>
              <a:t> seconds </a:t>
            </a:r>
            <a:r>
              <a:rPr lang="fr-FR" dirty="0" smtClean="0">
                <a:sym typeface="Symbol"/>
              </a:rPr>
              <a:t> 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3 minutes</a:t>
            </a:r>
          </a:p>
          <a:p>
            <a:r>
              <a:rPr lang="fr-FR" dirty="0" smtClean="0">
                <a:sym typeface="Symbol"/>
              </a:rPr>
              <a:t>for </a:t>
            </a:r>
            <a:r>
              <a:rPr lang="fr-FR" dirty="0" err="1" smtClean="0">
                <a:sym typeface="Symbol"/>
              </a:rPr>
              <a:t>each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evaluation</a:t>
            </a:r>
            <a:r>
              <a:rPr lang="fr-FR" dirty="0" smtClean="0">
                <a:sym typeface="Symbol"/>
              </a:rPr>
              <a:t> of the </a:t>
            </a:r>
            <a:r>
              <a:rPr lang="fr-FR" i="1" dirty="0" smtClean="0"/>
              <a:t>Dirac </a:t>
            </a:r>
          </a:p>
          <a:p>
            <a:r>
              <a:rPr lang="fr-FR" i="1" dirty="0" err="1" smtClean="0"/>
              <a:t>operator</a:t>
            </a:r>
            <a:r>
              <a:rPr lang="fr-FR" dirty="0" smtClean="0">
                <a:sym typeface="Symbol"/>
              </a:rPr>
              <a:t>.</a:t>
            </a:r>
            <a:endParaRPr lang="fr-FR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207762" y="3204042"/>
            <a:ext cx="712795" cy="5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6" y="5437617"/>
            <a:ext cx="825540" cy="8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ulle ronde 24"/>
          <p:cNvSpPr/>
          <p:nvPr/>
        </p:nvSpPr>
        <p:spPr>
          <a:xfrm>
            <a:off x="1115616" y="4941168"/>
            <a:ext cx="2304256" cy="926783"/>
          </a:xfrm>
          <a:prstGeom prst="wedgeEllipseCallout">
            <a:avLst>
              <a:gd name="adj1" fmla="val -49659"/>
              <a:gd name="adj2" fmla="val 40161"/>
            </a:avLst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348341" y="5081393"/>
            <a:ext cx="192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Now</a:t>
            </a:r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, image </a:t>
            </a:r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 have </a:t>
            </a:r>
          </a:p>
          <a:p>
            <a:r>
              <a:rPr lang="fr-FR" sz="1200" i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o do </a:t>
            </a:r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it</a:t>
            </a:r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 5000 times to </a:t>
            </a:r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solve</a:t>
            </a:r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One Dirac </a:t>
            </a:r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linear</a:t>
            </a:r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 system !!! </a:t>
            </a:r>
            <a:endParaRPr lang="fr-FR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7504" y="515719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10 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</a:rPr>
              <a:t>days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!!!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19" grpId="0"/>
      <p:bldP spid="27" grpId="0"/>
      <p:bldP spid="25" grpId="0" animBg="1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7186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Important </a:t>
            </a:r>
            <a:r>
              <a:rPr lang="fr-FR" b="1" dirty="0" err="1">
                <a:solidFill>
                  <a:schemeClr val="bg2">
                    <a:lumMod val="90000"/>
                  </a:schemeClr>
                </a:solidFill>
              </a:rPr>
              <a:t>F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acts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about </a:t>
            </a:r>
            <a:r>
              <a:rPr lang="fr-FR" b="1" dirty="0" err="1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upercomputers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193" name="Picture 1" descr="D:\Academique\HDR\images_hpc\ti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74" y="3672676"/>
            <a:ext cx="3326375" cy="12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Academique\HDR\images_hpc\top500_st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40" y="476672"/>
            <a:ext cx="3788370" cy="27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56176" y="3154483"/>
            <a:ext cx="2318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 </a:t>
            </a:r>
            <a:r>
              <a:rPr lang="fr-FR" sz="1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</a:t>
            </a:r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(Top500.org)</a:t>
            </a:r>
            <a:endParaRPr lang="fr-FR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45073" y="5013176"/>
            <a:ext cx="36613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TITAN CRAY-XK7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(2012) world </a:t>
            </a:r>
            <a:r>
              <a:rPr lang="fr-F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fastest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supercomputer</a:t>
            </a:r>
            <a:endParaRPr lang="fr-FR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299 008 CPU </a:t>
            </a:r>
            <a:r>
              <a:rPr lang="fr-F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cores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(16-cores 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AMD </a:t>
            </a:r>
            <a:r>
              <a:rPr lang="fr-FR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Opteron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6274)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pt-B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18 688 NVIDIA </a:t>
            </a:r>
            <a:r>
              <a:rPr lang="pt-BR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Tesla K20 </a:t>
            </a:r>
            <a:r>
              <a:rPr lang="pt-B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GPUs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fr-F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Peak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27.11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PFlop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/s.</a:t>
            </a:r>
            <a:endParaRPr lang="fr-FR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fr-F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Sustained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17.59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PFlop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/s (</a:t>
            </a:r>
            <a:r>
              <a:rPr lang="fr-F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Linpack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" y="722660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11560" y="683404"/>
                <a:ext cx="4706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The (</a:t>
                </a:r>
                <a:r>
                  <a:rPr lang="fr-FR" sz="1600" dirty="0" err="1" smtClean="0"/>
                  <a:t>peak</a:t>
                </a:r>
                <a:r>
                  <a:rPr lang="fr-FR" sz="1600" dirty="0" smtClean="0"/>
                  <a:t>/</a:t>
                </a:r>
                <a:r>
                  <a:rPr lang="fr-FR" sz="1600" dirty="0" err="1" smtClean="0"/>
                  <a:t>sustained</a:t>
                </a:r>
                <a:r>
                  <a:rPr lang="fr-FR" sz="1600" dirty="0" smtClean="0"/>
                  <a:t>) performance of </a:t>
                </a:r>
                <a:r>
                  <a:rPr lang="fr-FR" sz="1600" dirty="0" err="1" smtClean="0"/>
                  <a:t>supercomputers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is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increasing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significantly</a:t>
                </a:r>
                <a:r>
                  <a:rPr lang="fr-FR" sz="1600" dirty="0" smtClean="0"/>
                  <a:t> (</a:t>
                </a:r>
                <a:r>
                  <a:rPr lang="fr-FR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 </a:t>
                </a:r>
                <a14:m>
                  <m:oMath xmlns:m="http://schemas.openxmlformats.org/officeDocument/2006/math">
                    <m:r>
                      <a:rPr lang="fr-FR" sz="160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fr-FR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10</a:t>
                </a:r>
                <a:r>
                  <a:rPr lang="fr-FR" sz="1600" baseline="30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</a:t>
                </a:r>
                <a:r>
                  <a:rPr lang="fr-FR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fr-FR" sz="16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since</a:t>
                </a:r>
                <a:r>
                  <a:rPr lang="fr-FR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1993</a:t>
                </a:r>
                <a:r>
                  <a:rPr lang="fr-FR" sz="1600" dirty="0" smtClean="0"/>
                  <a:t>).</a:t>
                </a:r>
                <a:endParaRPr lang="fr-FR" sz="16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83404"/>
                <a:ext cx="470648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648" t="-3125" b="-13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9305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623705" y="1260049"/>
            <a:ext cx="4706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The </a:t>
            </a:r>
            <a:r>
              <a:rPr lang="fr-FR" sz="1600" dirty="0" err="1" smtClean="0"/>
              <a:t>following</a:t>
            </a:r>
            <a:r>
              <a:rPr lang="fr-FR" sz="1600" dirty="0" smtClean="0"/>
              <a:t> </a:t>
            </a:r>
            <a:r>
              <a:rPr lang="fr-FR" sz="1600" dirty="0" err="1" smtClean="0"/>
              <a:t>characteristics</a:t>
            </a:r>
            <a:r>
              <a:rPr lang="fr-FR" sz="1600" dirty="0" smtClean="0"/>
              <a:t> are </a:t>
            </a:r>
            <a:r>
              <a:rPr lang="fr-FR" sz="1600" dirty="0" err="1" smtClean="0"/>
              <a:t>becoming</a:t>
            </a:r>
            <a:r>
              <a:rPr lang="fr-FR" sz="1600" dirty="0" smtClean="0"/>
              <a:t> a standard</a:t>
            </a:r>
            <a:endParaRPr lang="fr-FR" sz="16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" y="1647570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886035" y="1572355"/>
            <a:ext cx="4609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Several</a:t>
            </a:r>
            <a:r>
              <a:rPr lang="fr-FR" sz="1600" dirty="0" smtClean="0"/>
              <a:t> </a:t>
            </a:r>
            <a:r>
              <a:rPr lang="fr-FR" sz="1600" dirty="0" err="1" smtClean="0"/>
              <a:t>cores</a:t>
            </a:r>
            <a:r>
              <a:rPr lang="fr-FR" sz="1600" dirty="0" smtClean="0"/>
              <a:t> 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(2012 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84% ≥ 6 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cores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46% ≥ 8 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cores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0" y="1920039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898459" y="1844824"/>
            <a:ext cx="4609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V</a:t>
            </a:r>
            <a:r>
              <a:rPr lang="fr-FR" sz="1600" dirty="0" err="1" smtClean="0"/>
              <a:t>ector</a:t>
            </a:r>
            <a:r>
              <a:rPr lang="fr-FR" sz="1600" dirty="0" smtClean="0"/>
              <a:t> </a:t>
            </a:r>
            <a:r>
              <a:rPr lang="fr-FR" sz="1600" dirty="0" err="1" smtClean="0"/>
              <a:t>units</a:t>
            </a:r>
            <a:r>
              <a:rPr lang="fr-FR" sz="1600" dirty="0" smtClean="0"/>
              <a:t> 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larger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vector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registers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8071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907975" y="2132856"/>
            <a:ext cx="4609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Accelerated</a:t>
            </a:r>
            <a:r>
              <a:rPr lang="fr-FR" sz="1600" dirty="0" smtClean="0"/>
              <a:t> 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mainly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GPU: 62 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the 2012 </a:t>
            </a:r>
            <a:r>
              <a:rPr lang="fr-F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including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 #1) 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0349" y="2852936"/>
            <a:ext cx="507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b="1" dirty="0" smtClean="0"/>
              <a:t>gap </a:t>
            </a:r>
            <a:r>
              <a:rPr lang="fr-FR" b="1" dirty="0" err="1" smtClean="0"/>
              <a:t>between</a:t>
            </a:r>
            <a:r>
              <a:rPr lang="fr-FR" b="1" dirty="0" smtClean="0"/>
              <a:t> </a:t>
            </a:r>
            <a:r>
              <a:rPr lang="fr-FR" b="1" dirty="0" err="1" smtClean="0"/>
              <a:t>peak</a:t>
            </a:r>
            <a:r>
              <a:rPr lang="fr-FR" b="1" dirty="0" smtClean="0"/>
              <a:t> and </a:t>
            </a:r>
            <a:r>
              <a:rPr lang="fr-FR" b="1" dirty="0" err="1" smtClean="0"/>
              <a:t>sustained</a:t>
            </a:r>
            <a:r>
              <a:rPr lang="fr-FR" b="1" dirty="0" smtClean="0"/>
              <a:t> </a:t>
            </a:r>
            <a:r>
              <a:rPr lang="fr-FR" dirty="0" smtClean="0"/>
              <a:t>performances</a:t>
            </a:r>
          </a:p>
          <a:p>
            <a:r>
              <a:rPr lang="fr-FR" dirty="0"/>
              <a:t>o</a:t>
            </a:r>
            <a:r>
              <a:rPr lang="fr-FR" dirty="0" smtClean="0"/>
              <a:t>n real-life applications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clearly</a:t>
            </a:r>
            <a:r>
              <a:rPr lang="fr-FR" dirty="0" smtClean="0"/>
              <a:t> </a:t>
            </a:r>
            <a:r>
              <a:rPr lang="fr-FR" dirty="0" err="1" smtClean="0"/>
              <a:t>questionable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" y="2924944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700189" y="3851756"/>
            <a:ext cx="453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comes</a:t>
            </a:r>
            <a:r>
              <a:rPr lang="fr-FR" dirty="0" smtClean="0"/>
              <a:t> to </a:t>
            </a:r>
            <a:r>
              <a:rPr lang="fr-FR" dirty="0" err="1" smtClean="0"/>
              <a:t>accelerators</a:t>
            </a:r>
            <a:r>
              <a:rPr lang="fr-FR" dirty="0" smtClean="0"/>
              <a:t>, </a:t>
            </a:r>
            <a:r>
              <a:rPr lang="fr-FR" b="1" dirty="0" smtClean="0"/>
              <a:t>data </a:t>
            </a:r>
            <a:r>
              <a:rPr lang="fr-FR" b="1" dirty="0" err="1" smtClean="0"/>
              <a:t>transfer</a:t>
            </a:r>
            <a:r>
              <a:rPr lang="fr-FR" b="1" dirty="0" smtClean="0"/>
              <a:t> </a:t>
            </a:r>
            <a:r>
              <a:rPr lang="fr-FR" dirty="0" err="1" smtClean="0"/>
              <a:t>is</a:t>
            </a:r>
            <a:endParaRPr lang="fr-FR" dirty="0" smtClean="0"/>
          </a:p>
          <a:p>
            <a:r>
              <a:rPr lang="fr-FR" dirty="0" err="1" smtClean="0"/>
              <a:t>critical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9" y="3923764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702494" y="4941168"/>
            <a:ext cx="4742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advantage</a:t>
            </a:r>
            <a:r>
              <a:rPr lang="fr-FR" dirty="0" smtClean="0"/>
              <a:t> of all aspects of a </a:t>
            </a:r>
            <a:r>
              <a:rPr lang="fr-FR" dirty="0" err="1" smtClean="0"/>
              <a:t>computing</a:t>
            </a:r>
            <a:r>
              <a:rPr lang="fr-FR" dirty="0" smtClean="0"/>
              <a:t> </a:t>
            </a:r>
          </a:p>
          <a:p>
            <a:r>
              <a:rPr lang="fr-FR" dirty="0" err="1"/>
              <a:t>n</a:t>
            </a:r>
            <a:r>
              <a:rPr lang="fr-FR" dirty="0" err="1" smtClean="0"/>
              <a:t>odes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a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b="1" dirty="0" err="1" smtClean="0"/>
              <a:t>hybrid</a:t>
            </a:r>
            <a:r>
              <a:rPr lang="fr-FR" b="1" dirty="0" smtClean="0"/>
              <a:t>/</a:t>
            </a:r>
            <a:r>
              <a:rPr lang="fr-FR" b="1" dirty="0" err="1" smtClean="0"/>
              <a:t>heterogeneous</a:t>
            </a:r>
            <a:endParaRPr lang="fr-FR" b="1" dirty="0" smtClean="0"/>
          </a:p>
          <a:p>
            <a:r>
              <a:rPr lang="fr-FR" b="1" dirty="0" err="1" smtClean="0"/>
              <a:t>programming</a:t>
            </a:r>
            <a:r>
              <a:rPr lang="fr-FR" dirty="0" smtClean="0"/>
              <a:t> . </a:t>
            </a:r>
            <a:endParaRPr lang="fr-FR" dirty="0"/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491535"/>
            <a:ext cx="4805657" cy="42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702494" y="5867980"/>
            <a:ext cx="300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Energy</a:t>
            </a:r>
            <a:r>
              <a:rPr lang="fr-FR" b="1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smtClean="0"/>
              <a:t>major </a:t>
            </a:r>
            <a:r>
              <a:rPr lang="fr-FR" dirty="0" err="1" smtClean="0"/>
              <a:t>concern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39988"/>
            <a:ext cx="262800" cy="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041" y="3377993"/>
            <a:ext cx="3111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043608" y="3416093"/>
            <a:ext cx="388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HPC investigations </a:t>
            </a:r>
            <a:r>
              <a:rPr lang="fr-FR" dirty="0" err="1" smtClean="0">
                <a:solidFill>
                  <a:srgbClr val="C00000"/>
                </a:solidFill>
              </a:rPr>
              <a:t>should</a:t>
            </a:r>
            <a:r>
              <a:rPr lang="fr-FR" dirty="0" smtClean="0">
                <a:solidFill>
                  <a:srgbClr val="C00000"/>
                </a:solidFill>
              </a:rPr>
              <a:t> focus on </a:t>
            </a:r>
            <a:r>
              <a:rPr lang="fr-FR" dirty="0" err="1" smtClean="0">
                <a:solidFill>
                  <a:srgbClr val="C00000"/>
                </a:solidFill>
              </a:rPr>
              <a:t>this</a:t>
            </a:r>
            <a:r>
              <a:rPr lang="fr-FR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5764" y="4101688"/>
            <a:ext cx="3111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1763688" y="4139788"/>
            <a:ext cx="385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Compromise and </a:t>
            </a:r>
            <a:r>
              <a:rPr lang="fr-FR" dirty="0" err="1" smtClean="0">
                <a:solidFill>
                  <a:srgbClr val="C00000"/>
                </a:solidFill>
              </a:rPr>
              <a:t>overlap</a:t>
            </a:r>
            <a:r>
              <a:rPr lang="fr-FR" dirty="0" smtClean="0">
                <a:solidFill>
                  <a:srgbClr val="C00000"/>
                </a:solidFill>
              </a:rPr>
              <a:t> (</a:t>
            </a:r>
            <a:r>
              <a:rPr lang="fr-FR" dirty="0" err="1" smtClean="0">
                <a:solidFill>
                  <a:srgbClr val="C00000"/>
                </a:solidFill>
              </a:rPr>
              <a:t>scheduling</a:t>
            </a:r>
            <a:r>
              <a:rPr lang="fr-FR" dirty="0" smtClean="0">
                <a:solidFill>
                  <a:srgbClr val="C00000"/>
                </a:solidFill>
              </a:rPr>
              <a:t>)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3299" y="5468099"/>
            <a:ext cx="3111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2421223" y="5506199"/>
            <a:ext cx="365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Code </a:t>
            </a:r>
            <a:r>
              <a:rPr lang="fr-FR" dirty="0" err="1" smtClean="0">
                <a:solidFill>
                  <a:srgbClr val="C00000"/>
                </a:solidFill>
              </a:rPr>
              <a:t>generation</a:t>
            </a:r>
            <a:r>
              <a:rPr lang="fr-FR" dirty="0" smtClean="0">
                <a:solidFill>
                  <a:srgbClr val="C00000"/>
                </a:solidFill>
              </a:rPr>
              <a:t> and transformation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9506" y="6117912"/>
            <a:ext cx="3111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987430" y="6156012"/>
            <a:ext cx="430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Power </a:t>
            </a:r>
            <a:r>
              <a:rPr lang="fr-FR" dirty="0" err="1" smtClean="0">
                <a:solidFill>
                  <a:srgbClr val="C00000"/>
                </a:solidFill>
              </a:rPr>
              <a:t>aware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programming</a:t>
            </a:r>
            <a:r>
              <a:rPr lang="fr-FR" dirty="0" smtClean="0">
                <a:solidFill>
                  <a:srgbClr val="C00000"/>
                </a:solidFill>
              </a:rPr>
              <a:t> and </a:t>
            </a:r>
            <a:r>
              <a:rPr lang="fr-FR" dirty="0" err="1" smtClean="0">
                <a:solidFill>
                  <a:srgbClr val="C00000"/>
                </a:solidFill>
              </a:rPr>
              <a:t>scheduling</a:t>
            </a:r>
            <a:r>
              <a:rPr lang="fr-FR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41" y="5918691"/>
            <a:ext cx="3111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6453336"/>
            <a:ext cx="1380699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</a:t>
            </a:r>
            <a:r>
              <a:rPr lang="fr-FR" sz="1400" b="1" dirty="0" err="1" smtClean="0">
                <a:solidFill>
                  <a:schemeClr val="bg1">
                    <a:lumMod val="85000"/>
                  </a:schemeClr>
                </a:solidFill>
              </a:rPr>
              <a:t>ParisTech</a:t>
            </a: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11760" y="6453336"/>
            <a:ext cx="748883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smtClean="0"/>
              <a:t>High Performance </a:t>
            </a:r>
            <a:r>
              <a:rPr lang="fr-FR" sz="1400" dirty="0" err="1" smtClean="0"/>
              <a:t>Computing</a:t>
            </a:r>
            <a:r>
              <a:rPr lang="fr-FR" sz="1400" dirty="0" smtClean="0"/>
              <a:t> as </a:t>
            </a:r>
            <a:r>
              <a:rPr lang="fr-FR" sz="1400" dirty="0" err="1" smtClean="0"/>
              <a:t>Combination</a:t>
            </a:r>
            <a:r>
              <a:rPr lang="fr-FR" sz="1400" dirty="0" smtClean="0"/>
              <a:t> of Machines and </a:t>
            </a:r>
            <a:r>
              <a:rPr lang="fr-FR" sz="1400" dirty="0" err="1" smtClean="0"/>
              <a:t>Methods</a:t>
            </a:r>
            <a:r>
              <a:rPr lang="fr-FR" sz="1400" dirty="0" smtClean="0"/>
              <a:t> and </a:t>
            </a:r>
            <a:r>
              <a:rPr lang="fr-FR" sz="1400" dirty="0" err="1" smtClean="0"/>
              <a:t>Programming</a:t>
            </a:r>
            <a:endParaRPr lang="fr-FR" sz="1400" dirty="0" smtClean="0"/>
          </a:p>
          <a:p>
            <a:pPr>
              <a:lnSpc>
                <a:spcPts val="1400"/>
              </a:lnSpc>
            </a:pPr>
            <a:r>
              <a:rPr lang="fr-FR" sz="1400" dirty="0" smtClean="0"/>
              <a:t>HDR </a:t>
            </a:r>
            <a:r>
              <a:rPr lang="fr-FR" sz="1400" dirty="0" err="1" smtClean="0"/>
              <a:t>defense</a:t>
            </a:r>
            <a:r>
              <a:rPr lang="fr-FR" sz="1400" dirty="0" smtClean="0"/>
              <a:t> -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Paris-Sud/Orsay </a:t>
            </a:r>
            <a:r>
              <a:rPr lang="fr-FR" sz="1400" dirty="0"/>
              <a:t>-</a:t>
            </a:r>
            <a:r>
              <a:rPr lang="fr-FR" sz="1400" dirty="0" smtClean="0"/>
              <a:t> PCRI - May 16th 2013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Some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my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90000"/>
                  </a:schemeClr>
                </a:solidFill>
              </a:rPr>
              <a:t>achievements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5807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"Only those who attempt the absurd...will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achieve the impossible."  M. C. Escher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ensées 2"/>
          <p:cNvSpPr/>
          <p:nvPr/>
        </p:nvSpPr>
        <p:spPr>
          <a:xfrm>
            <a:off x="1115616" y="1268760"/>
            <a:ext cx="7344816" cy="302433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Let’s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 have a look on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achievements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16006</TotalTime>
  <Words>2866</Words>
  <Application>Microsoft Office PowerPoint</Application>
  <PresentationFormat>Affichage à l'écran (4:3)</PresentationFormat>
  <Paragraphs>402</Paragraphs>
  <Slides>31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Thème Office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TADONKI</dc:creator>
  <cp:lastModifiedBy>TADONKI</cp:lastModifiedBy>
  <cp:revision>568</cp:revision>
  <dcterms:created xsi:type="dcterms:W3CDTF">2013-05-01T22:25:01Z</dcterms:created>
  <dcterms:modified xsi:type="dcterms:W3CDTF">2013-05-22T10:45:23Z</dcterms:modified>
</cp:coreProperties>
</file>