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5" r:id="rId5"/>
    <p:sldId id="264" r:id="rId6"/>
    <p:sldId id="258" r:id="rId7"/>
    <p:sldId id="266" r:id="rId8"/>
    <p:sldId id="268" r:id="rId9"/>
    <p:sldId id="267" r:id="rId10"/>
    <p:sldId id="262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90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07E-73CB-4CD0-B250-867CBECEC122}" type="datetimeFigureOut">
              <a:rPr lang="fr-FR" smtClean="0"/>
              <a:pPr/>
              <a:t>27/09/2012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99548-D7C5-43A7-9A86-3A2FF6D65D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37614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07E-73CB-4CD0-B250-867CBECEC122}" type="datetimeFigureOut">
              <a:rPr lang="fr-FR" smtClean="0"/>
              <a:pPr/>
              <a:t>27/09/2012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99548-D7C5-43A7-9A86-3A2FF6D65D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41146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07E-73CB-4CD0-B250-867CBECEC122}" type="datetimeFigureOut">
              <a:rPr lang="fr-FR" smtClean="0"/>
              <a:pPr/>
              <a:t>27/09/2012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99548-D7C5-43A7-9A86-3A2FF6D65D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48602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07E-73CB-4CD0-B250-867CBECEC122}" type="datetimeFigureOut">
              <a:rPr lang="fr-FR" smtClean="0"/>
              <a:pPr/>
              <a:t>27/09/2012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99548-D7C5-43A7-9A86-3A2FF6D65D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09096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07E-73CB-4CD0-B250-867CBECEC122}" type="datetimeFigureOut">
              <a:rPr lang="fr-FR" smtClean="0"/>
              <a:pPr/>
              <a:t>27/09/2012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99548-D7C5-43A7-9A86-3A2FF6D65D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73472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07E-73CB-4CD0-B250-867CBECEC122}" type="datetimeFigureOut">
              <a:rPr lang="fr-FR" smtClean="0"/>
              <a:pPr/>
              <a:t>27/09/2012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99548-D7C5-43A7-9A86-3A2FF6D65D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2496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07E-73CB-4CD0-B250-867CBECEC122}" type="datetimeFigureOut">
              <a:rPr lang="fr-FR" smtClean="0"/>
              <a:pPr/>
              <a:t>27/09/2012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99548-D7C5-43A7-9A86-3A2FF6D65D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47342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07E-73CB-4CD0-B250-867CBECEC122}" type="datetimeFigureOut">
              <a:rPr lang="fr-FR" smtClean="0"/>
              <a:pPr/>
              <a:t>27/09/2012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99548-D7C5-43A7-9A86-3A2FF6D65D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91980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07E-73CB-4CD0-B250-867CBECEC122}" type="datetimeFigureOut">
              <a:rPr lang="fr-FR" smtClean="0"/>
              <a:pPr/>
              <a:t>27/09/2012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99548-D7C5-43A7-9A86-3A2FF6D65D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56999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07E-73CB-4CD0-B250-867CBECEC122}" type="datetimeFigureOut">
              <a:rPr lang="fr-FR" smtClean="0"/>
              <a:pPr/>
              <a:t>27/09/2012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99548-D7C5-43A7-9A86-3A2FF6D65D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23507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07E-73CB-4CD0-B250-867CBECEC122}" type="datetimeFigureOut">
              <a:rPr lang="fr-FR" smtClean="0"/>
              <a:pPr/>
              <a:t>27/09/2012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99548-D7C5-43A7-9A86-3A2FF6D65D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92994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EC07E-73CB-4CD0-B250-867CBECEC122}" type="datetimeFigureOut">
              <a:rPr lang="fr-FR" smtClean="0"/>
              <a:pPr/>
              <a:t>27/09/2012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99548-D7C5-43A7-9A86-3A2FF6D65D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02140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gif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6.jpe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4716016" y="6267450"/>
            <a:ext cx="4280658" cy="5232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7504" y="2391023"/>
            <a:ext cx="9036496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Strengthening deflation implementation </a:t>
            </a:r>
            <a:br>
              <a:rPr lang="en-US" dirty="0" smtClean="0"/>
            </a:br>
            <a:r>
              <a:rPr lang="en-US" dirty="0" smtClean="0"/>
              <a:t>for large scale LQCD inversions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1"/>
                </a:solidFill>
              </a:rPr>
              <a:t>Claude Tadonki</a:t>
            </a:r>
          </a:p>
          <a:p>
            <a:r>
              <a:rPr lang="fr-FR" sz="1800" b="1" dirty="0" smtClean="0">
                <a:solidFill>
                  <a:schemeClr val="accent1"/>
                </a:solidFill>
              </a:rPr>
              <a:t>Mines </a:t>
            </a:r>
            <a:r>
              <a:rPr lang="fr-FR" sz="1800" b="1" dirty="0" err="1" smtClean="0">
                <a:solidFill>
                  <a:schemeClr val="accent1"/>
                </a:solidFill>
              </a:rPr>
              <a:t>ParisTech</a:t>
            </a:r>
            <a:r>
              <a:rPr lang="fr-FR" sz="1800" b="1" dirty="0" smtClean="0">
                <a:solidFill>
                  <a:schemeClr val="accent1"/>
                </a:solidFill>
              </a:rPr>
              <a:t> / LAL-CNRS-IN2P3</a:t>
            </a:r>
            <a:endParaRPr lang="fr-FR" sz="1800" b="1" dirty="0">
              <a:solidFill>
                <a:schemeClr val="accent1"/>
              </a:solidFill>
            </a:endParaRP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4788024" y="6267450"/>
            <a:ext cx="423468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400" dirty="0" err="1" smtClean="0"/>
              <a:t>Review</a:t>
            </a:r>
            <a:r>
              <a:rPr lang="fr-FR" sz="1400" dirty="0" smtClean="0"/>
              <a:t> </a:t>
            </a:r>
            <a:r>
              <a:rPr lang="fr-FR" sz="1400" dirty="0"/>
              <a:t>Meeting / </a:t>
            </a:r>
            <a:r>
              <a:rPr lang="fr-FR" sz="1400" dirty="0" err="1"/>
              <a:t>PetaQCD</a:t>
            </a:r>
            <a:endParaRPr lang="fr-FR" sz="1400" dirty="0"/>
          </a:p>
          <a:p>
            <a:pPr eaLnBrk="1" hangingPunct="1"/>
            <a:r>
              <a:rPr lang="fr-FR" sz="1400" dirty="0">
                <a:solidFill>
                  <a:srgbClr val="7030A0"/>
                </a:solidFill>
              </a:rPr>
              <a:t>LAL / Paris-Sud </a:t>
            </a:r>
            <a:r>
              <a:rPr lang="fr-FR" sz="1400" dirty="0" err="1">
                <a:solidFill>
                  <a:srgbClr val="7030A0"/>
                </a:solidFill>
              </a:rPr>
              <a:t>University</a:t>
            </a:r>
            <a:r>
              <a:rPr lang="fr-FR" sz="1400" dirty="0"/>
              <a:t>, </a:t>
            </a:r>
            <a:r>
              <a:rPr lang="fr-FR" sz="1400" dirty="0" err="1" smtClean="0"/>
              <a:t>September</a:t>
            </a:r>
            <a:r>
              <a:rPr lang="fr-FR" sz="1400" dirty="0" smtClean="0"/>
              <a:t> 27-28, 2012</a:t>
            </a:r>
            <a:endParaRPr lang="fr-FR" sz="1400" dirty="0"/>
          </a:p>
        </p:txBody>
      </p:sp>
      <p:pic>
        <p:nvPicPr>
          <p:cNvPr id="1026" name="Picture 2" descr="Digital illustration of ato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737744"/>
            <a:ext cx="1524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igital illustration of ato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00" y="768906"/>
            <a:ext cx="1524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2869759" y="1220559"/>
            <a:ext cx="35210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200" dirty="0" err="1" smtClean="0">
                <a:solidFill>
                  <a:schemeClr val="accent1"/>
                </a:solidFill>
              </a:rPr>
              <a:t>PetaQCD</a:t>
            </a:r>
            <a:endParaRPr lang="fr-FR" sz="7200" dirty="0">
              <a:solidFill>
                <a:schemeClr val="accent1"/>
              </a:solidFill>
            </a:endParaRPr>
          </a:p>
        </p:txBody>
      </p:sp>
      <p:sp>
        <p:nvSpPr>
          <p:cNvPr id="6" name="AutoShape 8" descr="imap://claude%2Etadonki@.u-psud.fr:143/fetch%3EUID%3E.INBOX%3E375215?part=1.1.2&amp;filename=label%20ANR%20bleu%20CMJN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64547" y="64192"/>
            <a:ext cx="1455525" cy="1420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77374" y="4221088"/>
            <a:ext cx="2019300" cy="196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0992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90953" y="58032"/>
            <a:ext cx="7191020" cy="653672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accent4"/>
                </a:solidFill>
              </a:rPr>
              <a:t>Strengthening deflation implementation </a:t>
            </a:r>
            <a:br>
              <a:rPr lang="en-US" sz="2400" dirty="0" smtClean="0">
                <a:solidFill>
                  <a:schemeClr val="accent4"/>
                </a:solidFill>
              </a:rPr>
            </a:br>
            <a:r>
              <a:rPr lang="en-US" sz="2400" dirty="0" smtClean="0">
                <a:solidFill>
                  <a:schemeClr val="accent4"/>
                </a:solidFill>
              </a:rPr>
              <a:t>for large scale LQCD inversions</a:t>
            </a:r>
            <a:endParaRPr lang="fr-FR" sz="2400" dirty="0">
              <a:solidFill>
                <a:schemeClr val="accent4"/>
              </a:solidFill>
            </a:endParaRP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4860032" y="6267450"/>
            <a:ext cx="423468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400" dirty="0" err="1" smtClean="0"/>
              <a:t>Review</a:t>
            </a:r>
            <a:r>
              <a:rPr lang="fr-FR" sz="1400" dirty="0" smtClean="0"/>
              <a:t> </a:t>
            </a:r>
            <a:r>
              <a:rPr lang="fr-FR" sz="1400" dirty="0"/>
              <a:t>Meeting / </a:t>
            </a:r>
            <a:r>
              <a:rPr lang="fr-FR" sz="1400" dirty="0" err="1"/>
              <a:t>PetaQCD</a:t>
            </a:r>
            <a:endParaRPr lang="fr-FR" sz="1400" dirty="0"/>
          </a:p>
          <a:p>
            <a:pPr eaLnBrk="1" hangingPunct="1"/>
            <a:r>
              <a:rPr lang="fr-FR" sz="1400" dirty="0">
                <a:solidFill>
                  <a:schemeClr val="accent5"/>
                </a:solidFill>
              </a:rPr>
              <a:t>LAL / Paris-Sud </a:t>
            </a:r>
            <a:r>
              <a:rPr lang="fr-FR" sz="1400" dirty="0" err="1">
                <a:solidFill>
                  <a:schemeClr val="accent5"/>
                </a:solidFill>
              </a:rPr>
              <a:t>University</a:t>
            </a:r>
            <a:r>
              <a:rPr lang="fr-FR" sz="1400" dirty="0"/>
              <a:t>, </a:t>
            </a:r>
            <a:r>
              <a:rPr lang="fr-FR" sz="1400" dirty="0" err="1" smtClean="0"/>
              <a:t>September</a:t>
            </a:r>
            <a:r>
              <a:rPr lang="fr-FR" sz="1400" dirty="0" smtClean="0"/>
              <a:t> 27-28, 2012</a:t>
            </a:r>
            <a:endParaRPr lang="fr-FR" sz="1400" dirty="0"/>
          </a:p>
        </p:txBody>
      </p:sp>
      <p:sp>
        <p:nvSpPr>
          <p:cNvPr id="6" name="AutoShape 8" descr="imap://claude%2Etadonki@.u-psud.fr:143/fetch%3EUID%3E.INBOX%3E375215?part=1.1.2&amp;filename=label%20ANR%20bleu%20CMJN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4191"/>
            <a:ext cx="663437" cy="64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AutoShape 2" descr="https://www.petaqcd.org/local/cache-vignettes/L70xH50/siteon0-38e4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4" descr="https://www.petaqcd.org/local/cache-vignettes/L70xH50/siteon0-38e4a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496" y="7937"/>
            <a:ext cx="889000" cy="635000"/>
          </a:xfrm>
          <a:prstGeom prst="rect">
            <a:avLst/>
          </a:prstGeom>
        </p:spPr>
      </p:pic>
      <p:cxnSp>
        <p:nvCxnSpPr>
          <p:cNvPr id="12" name="Connecteur droit 11"/>
          <p:cNvCxnSpPr/>
          <p:nvPr/>
        </p:nvCxnSpPr>
        <p:spPr>
          <a:xfrm>
            <a:off x="379983" y="836712"/>
            <a:ext cx="8224465" cy="0"/>
          </a:xfrm>
          <a:prstGeom prst="line">
            <a:avLst/>
          </a:prstGeom>
          <a:ln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251520" y="620688"/>
            <a:ext cx="11328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Claude Tadonki</a:t>
            </a:r>
            <a:endParaRPr lang="fr-FR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1" name="Picture 2" descr="Take A Bow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24064" y="2852936"/>
            <a:ext cx="1524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thank you leather tag , isolated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2609" y="4246806"/>
            <a:ext cx="1524000" cy="1019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3648731" y="1556792"/>
            <a:ext cx="70724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  <a:endParaRPr lang="fr-FR" sz="8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073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90953" y="58032"/>
            <a:ext cx="7191020" cy="653672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accent4"/>
                </a:solidFill>
              </a:rPr>
              <a:t>Strengthening deflation implementation </a:t>
            </a:r>
            <a:br>
              <a:rPr lang="en-US" sz="2400" dirty="0" smtClean="0">
                <a:solidFill>
                  <a:schemeClr val="accent4"/>
                </a:solidFill>
              </a:rPr>
            </a:br>
            <a:r>
              <a:rPr lang="en-US" sz="2400" dirty="0" smtClean="0">
                <a:solidFill>
                  <a:schemeClr val="accent4"/>
                </a:solidFill>
              </a:rPr>
              <a:t>for large scale LQCD inversions</a:t>
            </a:r>
            <a:endParaRPr lang="fr-FR" sz="2400" dirty="0">
              <a:solidFill>
                <a:schemeClr val="accent4"/>
              </a:solidFill>
            </a:endParaRPr>
          </a:p>
        </p:txBody>
      </p:sp>
      <p:sp>
        <p:nvSpPr>
          <p:cNvPr id="6" name="AutoShape 8" descr="imap://claude%2Etadonki@.u-psud.fr:143/fetch%3EUID%3E.INBOX%3E375215?part=1.1.2&amp;filename=label%20ANR%20bleu%20CMJN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4191"/>
            <a:ext cx="663437" cy="64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AutoShape 2" descr="https://www.petaqcd.org/local/cache-vignettes/L70xH50/siteon0-38e4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4" descr="https://www.petaqcd.org/local/cache-vignettes/L70xH50/siteon0-38e4a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496" y="7937"/>
            <a:ext cx="889000" cy="635000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251520" y="594000"/>
            <a:ext cx="11328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Claude Tadonki</a:t>
            </a:r>
            <a:endParaRPr lang="fr-FR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8" name="Picture 6" descr="Business Success Concep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6801" y="1268760"/>
            <a:ext cx="432048" cy="432048"/>
          </a:xfrm>
          <a:prstGeom prst="rect">
            <a:avLst/>
          </a:prstGeom>
          <a:noFill/>
        </p:spPr>
      </p:pic>
      <p:sp>
        <p:nvSpPr>
          <p:cNvPr id="22" name="ZoneTexte 21"/>
          <p:cNvSpPr txBox="1"/>
          <p:nvPr/>
        </p:nvSpPr>
        <p:spPr>
          <a:xfrm>
            <a:off x="251520" y="827420"/>
            <a:ext cx="2436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PRELIMINARY REMARKS</a:t>
            </a:r>
            <a:endParaRPr lang="fr-FR" u="sng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3" name="Connecteur droit 22"/>
          <p:cNvCxnSpPr/>
          <p:nvPr/>
        </p:nvCxnSpPr>
        <p:spPr>
          <a:xfrm>
            <a:off x="338742" y="836712"/>
            <a:ext cx="8481730" cy="0"/>
          </a:xfrm>
          <a:prstGeom prst="line">
            <a:avLst/>
          </a:prstGeom>
          <a:ln w="15875" cmpd="thickThin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611560" y="1340768"/>
            <a:ext cx="8267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We</a:t>
            </a:r>
            <a:r>
              <a:rPr lang="fr-FR" dirty="0" smtClean="0"/>
              <a:t> are </a:t>
            </a:r>
            <a:r>
              <a:rPr lang="fr-FR" dirty="0" err="1" smtClean="0"/>
              <a:t>involved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(</a:t>
            </a:r>
            <a:r>
              <a:rPr lang="fr-FR" dirty="0" err="1" smtClean="0"/>
              <a:t>very</a:t>
            </a:r>
            <a:r>
              <a:rPr lang="fr-FR" dirty="0" smtClean="0"/>
              <a:t>) large-</a:t>
            </a:r>
            <a:r>
              <a:rPr lang="fr-FR" dirty="0" err="1" smtClean="0"/>
              <a:t>scale</a:t>
            </a:r>
            <a:r>
              <a:rPr lang="fr-FR" dirty="0" smtClean="0"/>
              <a:t> </a:t>
            </a:r>
            <a:r>
              <a:rPr lang="fr-FR" dirty="0" err="1" smtClean="0"/>
              <a:t>linear</a:t>
            </a:r>
            <a:r>
              <a:rPr lang="fr-FR" dirty="0" smtClean="0"/>
              <a:t> </a:t>
            </a:r>
            <a:r>
              <a:rPr lang="fr-FR" dirty="0" err="1" smtClean="0"/>
              <a:t>systems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an </a:t>
            </a:r>
            <a:r>
              <a:rPr lang="fr-FR" dirty="0" err="1" smtClean="0"/>
              <a:t>implicit</a:t>
            </a:r>
            <a:r>
              <a:rPr lang="fr-FR" dirty="0" smtClean="0"/>
              <a:t> principal matrix.</a:t>
            </a:r>
            <a:endParaRPr lang="fr-FR" dirty="0"/>
          </a:p>
        </p:txBody>
      </p:sp>
      <p:pic>
        <p:nvPicPr>
          <p:cNvPr id="25" name="Picture 6" descr="Business Success Concep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077" y="1691516"/>
            <a:ext cx="432048" cy="432048"/>
          </a:xfrm>
          <a:prstGeom prst="rect">
            <a:avLst/>
          </a:prstGeom>
          <a:noFill/>
        </p:spPr>
      </p:pic>
      <p:sp>
        <p:nvSpPr>
          <p:cNvPr id="26" name="ZoneTexte 25"/>
          <p:cNvSpPr txBox="1"/>
          <p:nvPr/>
        </p:nvSpPr>
        <p:spPr>
          <a:xfrm>
            <a:off x="621836" y="1763524"/>
            <a:ext cx="7611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Because</a:t>
            </a:r>
            <a:r>
              <a:rPr lang="fr-FR" dirty="0"/>
              <a:t> of the </a:t>
            </a:r>
            <a:r>
              <a:rPr lang="fr-FR" dirty="0" err="1"/>
              <a:t>implicit</a:t>
            </a:r>
            <a:r>
              <a:rPr lang="fr-FR" dirty="0"/>
              <a:t> </a:t>
            </a:r>
            <a:r>
              <a:rPr lang="fr-FR" dirty="0" err="1"/>
              <a:t>form</a:t>
            </a:r>
            <a:r>
              <a:rPr lang="fr-FR" dirty="0"/>
              <a:t> of the Dirac matrix,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only</a:t>
            </a:r>
            <a:r>
              <a:rPr lang="fr-FR" dirty="0"/>
              <a:t> use </a:t>
            </a:r>
            <a:r>
              <a:rPr lang="fr-FR" u="sng" dirty="0" err="1"/>
              <a:t>iterative</a:t>
            </a:r>
            <a:r>
              <a:rPr lang="fr-FR" u="sng" dirty="0"/>
              <a:t> </a:t>
            </a:r>
            <a:r>
              <a:rPr lang="fr-FR" u="sng" dirty="0" err="1"/>
              <a:t>methods</a:t>
            </a:r>
            <a:r>
              <a:rPr lang="fr-FR" dirty="0"/>
              <a:t>.</a:t>
            </a:r>
          </a:p>
        </p:txBody>
      </p:sp>
      <p:pic>
        <p:nvPicPr>
          <p:cNvPr id="27" name="Picture 6" descr="Business Success Concep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429" y="2123564"/>
            <a:ext cx="432048" cy="432048"/>
          </a:xfrm>
          <a:prstGeom prst="rect">
            <a:avLst/>
          </a:prstGeom>
          <a:noFill/>
        </p:spPr>
      </p:pic>
      <p:sp>
        <p:nvSpPr>
          <p:cNvPr id="28" name="ZoneTexte 27"/>
          <p:cNvSpPr txBox="1"/>
          <p:nvPr/>
        </p:nvSpPr>
        <p:spPr>
          <a:xfrm>
            <a:off x="614188" y="2195572"/>
            <a:ext cx="8335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For </a:t>
            </a:r>
            <a:r>
              <a:rPr lang="fr-FR" dirty="0" err="1"/>
              <a:t>some</a:t>
            </a:r>
            <a:r>
              <a:rPr lang="fr-FR" dirty="0"/>
              <a:t> </a:t>
            </a:r>
            <a:r>
              <a:rPr lang="fr-FR" dirty="0" err="1"/>
              <a:t>parameters</a:t>
            </a:r>
            <a:r>
              <a:rPr lang="fr-FR" dirty="0"/>
              <a:t> (</a:t>
            </a:r>
            <a:r>
              <a:rPr lang="fr-FR" dirty="0" err="1"/>
              <a:t>e.g</a:t>
            </a:r>
            <a:r>
              <a:rPr lang="fr-FR" dirty="0"/>
              <a:t>. light masses), the Dirac matrix has a </a:t>
            </a:r>
            <a:r>
              <a:rPr lang="fr-FR" u="sng" dirty="0" err="1"/>
              <a:t>poor</a:t>
            </a:r>
            <a:r>
              <a:rPr lang="fr-FR" u="sng" dirty="0"/>
              <a:t> condition </a:t>
            </a:r>
            <a:r>
              <a:rPr lang="fr-FR" u="sng" dirty="0" err="1"/>
              <a:t>number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31" name="Picture 6" descr="Business Success Concep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8000" y="2596262"/>
            <a:ext cx="432048" cy="432048"/>
          </a:xfrm>
          <a:prstGeom prst="rect">
            <a:avLst/>
          </a:prstGeom>
          <a:noFill/>
        </p:spPr>
      </p:pic>
      <p:sp>
        <p:nvSpPr>
          <p:cNvPr id="32" name="ZoneTexte 31"/>
          <p:cNvSpPr txBox="1"/>
          <p:nvPr/>
        </p:nvSpPr>
        <p:spPr>
          <a:xfrm>
            <a:off x="615600" y="2636912"/>
            <a:ext cx="7640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One </a:t>
            </a:r>
            <a:r>
              <a:rPr lang="fr-FR" dirty="0" err="1" smtClean="0"/>
              <a:t>way</a:t>
            </a:r>
            <a:r>
              <a:rPr lang="fr-FR" dirty="0" smtClean="0"/>
              <a:t> to </a:t>
            </a:r>
            <a:r>
              <a:rPr lang="fr-FR" dirty="0" err="1" smtClean="0"/>
              <a:t>tackle</a:t>
            </a:r>
            <a:r>
              <a:rPr lang="fr-FR" dirty="0" smtClean="0"/>
              <a:t> </a:t>
            </a:r>
            <a:r>
              <a:rPr lang="fr-FR" dirty="0" err="1" smtClean="0"/>
              <a:t>ill-conditioned</a:t>
            </a:r>
            <a:r>
              <a:rPr lang="fr-FR" dirty="0" smtClean="0"/>
              <a:t> cases </a:t>
            </a:r>
            <a:r>
              <a:rPr lang="fr-FR" dirty="0" err="1" smtClean="0"/>
              <a:t>is</a:t>
            </a:r>
            <a:r>
              <a:rPr lang="fr-FR" dirty="0" smtClean="0"/>
              <a:t> to use the </a:t>
            </a:r>
            <a:r>
              <a:rPr lang="fr-FR" dirty="0" err="1" smtClean="0"/>
              <a:t>so-called</a:t>
            </a:r>
            <a:r>
              <a:rPr lang="fr-FR" dirty="0" smtClean="0"/>
              <a:t> </a:t>
            </a:r>
            <a:r>
              <a:rPr lang="fr-F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deflation</a:t>
            </a:r>
            <a:r>
              <a:rPr lang="fr-F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43807" y="3434133"/>
            <a:ext cx="2476665" cy="2812901"/>
          </a:xfrm>
          <a:prstGeom prst="rect">
            <a:avLst/>
          </a:prstGeom>
        </p:spPr>
      </p:pic>
      <p:pic>
        <p:nvPicPr>
          <p:cNvPr id="36" name="Picture 6" descr="Business Success Concep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255" y="2996952"/>
            <a:ext cx="432048" cy="432048"/>
          </a:xfrm>
          <a:prstGeom prst="rect">
            <a:avLst/>
          </a:prstGeom>
          <a:noFill/>
        </p:spPr>
      </p:pic>
      <p:sp>
        <p:nvSpPr>
          <p:cNvPr id="37" name="ZoneTexte 36"/>
          <p:cNvSpPr txBox="1"/>
          <p:nvPr/>
        </p:nvSpPr>
        <p:spPr>
          <a:xfrm>
            <a:off x="603855" y="3059668"/>
            <a:ext cx="6412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The </a:t>
            </a:r>
            <a:r>
              <a:rPr lang="fr-F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deflation</a:t>
            </a:r>
            <a:r>
              <a:rPr lang="fr-F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</a:t>
            </a:r>
            <a:r>
              <a:rPr lang="fr-FR" dirty="0"/>
              <a:t> </a:t>
            </a:r>
            <a:r>
              <a:rPr lang="fr-FR" dirty="0" err="1" smtClean="0"/>
              <a:t>attempts</a:t>
            </a:r>
            <a:r>
              <a:rPr lang="fr-FR" dirty="0" smtClean="0"/>
              <a:t> to « </a:t>
            </a:r>
            <a:r>
              <a:rPr lang="fr-FR" dirty="0" err="1" smtClean="0"/>
              <a:t>isolate</a:t>
            </a:r>
            <a:r>
              <a:rPr lang="fr-FR" dirty="0" smtClean="0"/>
              <a:t> » the </a:t>
            </a:r>
            <a:r>
              <a:rPr lang="fr-FR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low</a:t>
            </a:r>
            <a:r>
              <a:rPr lang="fr-F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modes </a:t>
            </a:r>
            <a:r>
              <a:rPr lang="fr-FR" dirty="0" err="1" smtClean="0"/>
              <a:t>space</a:t>
            </a:r>
            <a:r>
              <a:rPr lang="fr-FR" dirty="0"/>
              <a:t>.</a:t>
            </a:r>
          </a:p>
        </p:txBody>
      </p:sp>
      <p:pic>
        <p:nvPicPr>
          <p:cNvPr id="38" name="Picture 6" descr="Business Success Concep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9954" y="3501008"/>
            <a:ext cx="432048" cy="432048"/>
          </a:xfrm>
          <a:prstGeom prst="rect">
            <a:avLst/>
          </a:prstGeom>
          <a:noFill/>
        </p:spPr>
      </p:pic>
      <p:sp>
        <p:nvSpPr>
          <p:cNvPr id="39" name="ZoneTexte 38"/>
          <p:cNvSpPr txBox="1"/>
          <p:nvPr/>
        </p:nvSpPr>
        <p:spPr>
          <a:xfrm>
            <a:off x="607554" y="3563724"/>
            <a:ext cx="5376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The </a:t>
            </a:r>
            <a:r>
              <a:rPr lang="fr-F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deflation</a:t>
            </a:r>
            <a:r>
              <a:rPr lang="fr-F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</a:t>
            </a:r>
            <a:r>
              <a:rPr lang="fr-FR" dirty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</a:t>
            </a:r>
            <a:r>
              <a:rPr lang="fr-F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stages  </a:t>
            </a:r>
            <a:r>
              <a:rPr lang="fr-FR" dirty="0" err="1" smtClean="0"/>
              <a:t>iterative</a:t>
            </a:r>
            <a:r>
              <a:rPr lang="fr-FR" dirty="0" smtClean="0"/>
              <a:t> </a:t>
            </a:r>
            <a:r>
              <a:rPr lang="fr-FR" dirty="0" err="1" smtClean="0"/>
              <a:t>method</a:t>
            </a:r>
            <a:r>
              <a:rPr lang="fr-FR" dirty="0"/>
              <a:t>.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817925" y="4149080"/>
            <a:ext cx="5108813" cy="20313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 cmpd="dbl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In order to be efficient, both from the qualitative and the quantitative point of view, the deflation method needs a </a:t>
            </a:r>
            <a:r>
              <a:rPr lang="en-US" b="1" dirty="0" smtClean="0"/>
              <a:t>good calibration </a:t>
            </a:r>
            <a:r>
              <a:rPr lang="en-US" dirty="0" smtClean="0"/>
              <a:t>and lot of </a:t>
            </a:r>
            <a:r>
              <a:rPr lang="en-US" b="1" dirty="0" smtClean="0"/>
              <a:t>programming efforts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fr-FR" dirty="0"/>
          </a:p>
        </p:txBody>
      </p:sp>
      <p:pic>
        <p:nvPicPr>
          <p:cNvPr id="41" name="Picture 2" descr="http://macbrusoft.free.fr/Images/ordi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1840" y="5131950"/>
            <a:ext cx="1019175" cy="933450"/>
          </a:xfrm>
          <a:prstGeom prst="rect">
            <a:avLst/>
          </a:prstGeom>
          <a:noFill/>
        </p:spPr>
      </p:pic>
      <p:sp>
        <p:nvSpPr>
          <p:cNvPr id="42" name="Rectangle à coins arrondis 41"/>
          <p:cNvSpPr/>
          <p:nvPr/>
        </p:nvSpPr>
        <p:spPr>
          <a:xfrm>
            <a:off x="4716016" y="6267450"/>
            <a:ext cx="4280658" cy="5232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Text Box 11"/>
          <p:cNvSpPr txBox="1">
            <a:spLocks noChangeArrowheads="1"/>
          </p:cNvSpPr>
          <p:nvPr/>
        </p:nvSpPr>
        <p:spPr bwMode="auto">
          <a:xfrm>
            <a:off x="4788024" y="6267450"/>
            <a:ext cx="423468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400" dirty="0" err="1" smtClean="0"/>
              <a:t>Review</a:t>
            </a:r>
            <a:r>
              <a:rPr lang="fr-FR" sz="1400" dirty="0" smtClean="0"/>
              <a:t> </a:t>
            </a:r>
            <a:r>
              <a:rPr lang="fr-FR" sz="1400" dirty="0"/>
              <a:t>Meeting / </a:t>
            </a:r>
            <a:r>
              <a:rPr lang="fr-FR" sz="1400" dirty="0" err="1"/>
              <a:t>PetaQCD</a:t>
            </a:r>
            <a:endParaRPr lang="fr-FR" sz="1400" dirty="0"/>
          </a:p>
          <a:p>
            <a:pPr eaLnBrk="1" hangingPunct="1"/>
            <a:r>
              <a:rPr lang="fr-FR" sz="1400" dirty="0">
                <a:solidFill>
                  <a:srgbClr val="7030A0"/>
                </a:solidFill>
              </a:rPr>
              <a:t>LAL / Paris-Sud </a:t>
            </a:r>
            <a:r>
              <a:rPr lang="fr-FR" sz="1400" dirty="0" err="1">
                <a:solidFill>
                  <a:srgbClr val="7030A0"/>
                </a:solidFill>
              </a:rPr>
              <a:t>University</a:t>
            </a:r>
            <a:r>
              <a:rPr lang="fr-FR" sz="1400" dirty="0"/>
              <a:t>, </a:t>
            </a:r>
            <a:r>
              <a:rPr lang="fr-FR" sz="1400" dirty="0" err="1" smtClean="0"/>
              <a:t>September</a:t>
            </a:r>
            <a:r>
              <a:rPr lang="fr-FR" sz="1400" dirty="0" smtClean="0"/>
              <a:t> 27-28, 2012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xmlns="" val="2097627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7" grpId="0"/>
      <p:bldP spid="39" grpId="0"/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90953" y="58032"/>
            <a:ext cx="7191020" cy="653672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accent4"/>
                </a:solidFill>
              </a:rPr>
              <a:t>Strengthening deflation implementation </a:t>
            </a:r>
            <a:br>
              <a:rPr lang="en-US" sz="2400" dirty="0" smtClean="0">
                <a:solidFill>
                  <a:schemeClr val="accent4"/>
                </a:solidFill>
              </a:rPr>
            </a:br>
            <a:r>
              <a:rPr lang="en-US" sz="2400" dirty="0" smtClean="0">
                <a:solidFill>
                  <a:schemeClr val="accent4"/>
                </a:solidFill>
              </a:rPr>
              <a:t>for large scale LQCD inversions</a:t>
            </a:r>
            <a:endParaRPr lang="fr-FR" sz="2400" dirty="0">
              <a:solidFill>
                <a:schemeClr val="accent4"/>
              </a:solidFill>
            </a:endParaRPr>
          </a:p>
        </p:txBody>
      </p:sp>
      <p:sp>
        <p:nvSpPr>
          <p:cNvPr id="6" name="AutoShape 8" descr="imap://claude%2Etadonki@.u-psud.fr:143/fetch%3EUID%3E.INBOX%3E375215?part=1.1.2&amp;filename=label%20ANR%20bleu%20CMJN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4191"/>
            <a:ext cx="663437" cy="64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AutoShape 2" descr="https://www.petaqcd.org/local/cache-vignettes/L70xH50/siteon0-38e4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4" descr="https://www.petaqcd.org/local/cache-vignettes/L70xH50/siteon0-38e4a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496" y="7937"/>
            <a:ext cx="889000" cy="635000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251520" y="594000"/>
            <a:ext cx="11328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Claude Tadonki</a:t>
            </a:r>
            <a:endParaRPr lang="fr-FR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8" name="Picture 6" descr="Business Success Concep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6801" y="1268760"/>
            <a:ext cx="432048" cy="432048"/>
          </a:xfrm>
          <a:prstGeom prst="rect">
            <a:avLst/>
          </a:prstGeom>
          <a:noFill/>
        </p:spPr>
      </p:pic>
      <p:sp>
        <p:nvSpPr>
          <p:cNvPr id="22" name="ZoneTexte 21"/>
          <p:cNvSpPr txBox="1"/>
          <p:nvPr/>
        </p:nvSpPr>
        <p:spPr>
          <a:xfrm>
            <a:off x="251520" y="827420"/>
            <a:ext cx="2717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TECHNICAL OBSERVATIONS</a:t>
            </a:r>
            <a:endParaRPr lang="fr-FR" u="sng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3" name="Connecteur droit 22"/>
          <p:cNvCxnSpPr/>
          <p:nvPr/>
        </p:nvCxnSpPr>
        <p:spPr>
          <a:xfrm>
            <a:off x="338742" y="836712"/>
            <a:ext cx="8481730" cy="0"/>
          </a:xfrm>
          <a:prstGeom prst="line">
            <a:avLst/>
          </a:prstGeom>
          <a:ln w="15875" cmpd="thickThin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611560" y="1340768"/>
            <a:ext cx="5306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The </a:t>
            </a:r>
            <a:r>
              <a:rPr lang="fr-FR" dirty="0" err="1" smtClean="0"/>
              <a:t>need</a:t>
            </a:r>
            <a:r>
              <a:rPr lang="fr-FR" dirty="0" smtClean="0"/>
              <a:t> to </a:t>
            </a:r>
            <a:r>
              <a:rPr lang="fr-FR" dirty="0" err="1" smtClean="0"/>
              <a:t>approximate</a:t>
            </a:r>
            <a:r>
              <a:rPr lang="fr-FR" dirty="0" smtClean="0"/>
              <a:t> the (</a:t>
            </a:r>
            <a:r>
              <a:rPr lang="fr-FR" dirty="0" err="1" smtClean="0"/>
              <a:t>nearly</a:t>
            </a:r>
            <a:r>
              <a:rPr lang="fr-FR" dirty="0" smtClean="0"/>
              <a:t>) </a:t>
            </a:r>
            <a:r>
              <a:rPr lang="fr-FR" dirty="0" err="1" smtClean="0"/>
              <a:t>kernel</a:t>
            </a:r>
            <a:r>
              <a:rPr lang="fr-FR" dirty="0" smtClean="0"/>
              <a:t> </a:t>
            </a:r>
            <a:r>
              <a:rPr lang="fr-FR" dirty="0" err="1" smtClean="0"/>
              <a:t>subspace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25" name="Picture 6" descr="Business Success Concep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077" y="1691516"/>
            <a:ext cx="432048" cy="432048"/>
          </a:xfrm>
          <a:prstGeom prst="rect">
            <a:avLst/>
          </a:prstGeom>
          <a:noFill/>
        </p:spPr>
      </p:pic>
      <p:sp>
        <p:nvSpPr>
          <p:cNvPr id="26" name="ZoneTexte 25"/>
          <p:cNvSpPr txBox="1"/>
          <p:nvPr/>
        </p:nvSpPr>
        <p:spPr>
          <a:xfrm>
            <a:off x="621836" y="1763524"/>
            <a:ext cx="8382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Our approximation of the </a:t>
            </a:r>
            <a:r>
              <a:rPr lang="fr-FR" dirty="0" err="1" smtClean="0"/>
              <a:t>low</a:t>
            </a:r>
            <a:r>
              <a:rPr lang="fr-FR" dirty="0" smtClean="0"/>
              <a:t> modes </a:t>
            </a:r>
            <a:r>
              <a:rPr lang="fr-FR" dirty="0" err="1" smtClean="0"/>
              <a:t>space</a:t>
            </a:r>
            <a:r>
              <a:rPr lang="fr-FR" dirty="0" smtClean="0"/>
              <a:t> </a:t>
            </a:r>
            <a:r>
              <a:rPr lang="fr-FR" dirty="0" err="1" smtClean="0"/>
              <a:t>concerns</a:t>
            </a:r>
            <a:r>
              <a:rPr lang="fr-FR" dirty="0" smtClean="0"/>
              <a:t> </a:t>
            </a:r>
            <a:r>
              <a:rPr lang="fr-FR" dirty="0" err="1" smtClean="0"/>
              <a:t>both</a:t>
            </a:r>
            <a:r>
              <a:rPr lang="fr-FR" dirty="0" smtClean="0"/>
              <a:t> the </a:t>
            </a:r>
            <a:r>
              <a:rPr lang="fr-FR" b="1" dirty="0" smtClean="0"/>
              <a:t>dimension</a:t>
            </a:r>
            <a:r>
              <a:rPr lang="fr-FR" dirty="0" smtClean="0"/>
              <a:t> and the </a:t>
            </a:r>
            <a:r>
              <a:rPr lang="fr-FR" b="1" dirty="0" smtClean="0"/>
              <a:t>basis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27" name="Picture 6" descr="Business Success Concep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429" y="2123564"/>
            <a:ext cx="432048" cy="432048"/>
          </a:xfrm>
          <a:prstGeom prst="rect">
            <a:avLst/>
          </a:prstGeom>
          <a:noFill/>
        </p:spPr>
      </p:pic>
      <p:sp>
        <p:nvSpPr>
          <p:cNvPr id="28" name="ZoneTexte 27"/>
          <p:cNvSpPr txBox="1"/>
          <p:nvPr/>
        </p:nvSpPr>
        <p:spPr>
          <a:xfrm>
            <a:off x="614188" y="2195572"/>
            <a:ext cx="8480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An (over/</a:t>
            </a:r>
            <a:r>
              <a:rPr lang="fr-FR" dirty="0" err="1" smtClean="0"/>
              <a:t>under</a:t>
            </a:r>
            <a:r>
              <a:rPr lang="fr-FR" dirty="0" smtClean="0"/>
              <a:t>)</a:t>
            </a:r>
            <a:r>
              <a:rPr lang="fr-FR" dirty="0" err="1" smtClean="0"/>
              <a:t>dimensioned</a:t>
            </a:r>
            <a:r>
              <a:rPr lang="fr-FR" dirty="0" smtClean="0"/>
              <a:t> approximation </a:t>
            </a:r>
            <a:r>
              <a:rPr lang="fr-FR" dirty="0" err="1" smtClean="0"/>
              <a:t>will</a:t>
            </a:r>
            <a:r>
              <a:rPr lang="fr-FR" dirty="0" smtClean="0"/>
              <a:t> lead to </a:t>
            </a:r>
            <a:r>
              <a:rPr lang="fr-FR" dirty="0" err="1" smtClean="0"/>
              <a:t>degrade</a:t>
            </a:r>
            <a:r>
              <a:rPr lang="fr-FR" dirty="0" smtClean="0"/>
              <a:t> the global performance.</a:t>
            </a:r>
            <a:endParaRPr lang="fr-FR" dirty="0"/>
          </a:p>
        </p:txBody>
      </p:sp>
      <p:pic>
        <p:nvPicPr>
          <p:cNvPr id="31" name="Picture 6" descr="Business Success Concep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8000" y="2596262"/>
            <a:ext cx="432048" cy="432048"/>
          </a:xfrm>
          <a:prstGeom prst="rect">
            <a:avLst/>
          </a:prstGeom>
          <a:noFill/>
        </p:spPr>
      </p:pic>
      <p:sp>
        <p:nvSpPr>
          <p:cNvPr id="32" name="ZoneTexte 31"/>
          <p:cNvSpPr txBox="1"/>
          <p:nvPr/>
        </p:nvSpPr>
        <p:spPr>
          <a:xfrm>
            <a:off x="615600" y="2636912"/>
            <a:ext cx="8266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The </a:t>
            </a:r>
            <a:r>
              <a:rPr lang="fr-FR" dirty="0" err="1" smtClean="0"/>
              <a:t>quality</a:t>
            </a:r>
            <a:r>
              <a:rPr lang="fr-FR" dirty="0" smtClean="0"/>
              <a:t> of the «</a:t>
            </a:r>
            <a:r>
              <a:rPr lang="fr-FR" dirty="0" err="1" smtClean="0"/>
              <a:t>low</a:t>
            </a:r>
            <a:r>
              <a:rPr lang="fr-FR" dirty="0" smtClean="0"/>
              <a:t>» </a:t>
            </a:r>
            <a:r>
              <a:rPr lang="fr-FR" dirty="0" err="1" smtClean="0"/>
              <a:t>eigenvectors</a:t>
            </a:r>
            <a:r>
              <a:rPr lang="fr-FR" dirty="0" smtClean="0"/>
              <a:t> approximations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also</a:t>
            </a:r>
            <a:r>
              <a:rPr lang="fr-FR" dirty="0" smtClean="0"/>
              <a:t> </a:t>
            </a:r>
            <a:r>
              <a:rPr lang="fr-FR" dirty="0" err="1" smtClean="0"/>
              <a:t>concerned</a:t>
            </a:r>
            <a:r>
              <a:rPr lang="fr-FR" dirty="0" smtClean="0"/>
              <a:t> (</a:t>
            </a:r>
            <a:r>
              <a:rPr lang="fr-FR" dirty="0" err="1" smtClean="0"/>
              <a:t>although</a:t>
            </a:r>
            <a:r>
              <a:rPr lang="fr-FR" dirty="0" smtClean="0"/>
              <a:t> the </a:t>
            </a:r>
          </a:p>
          <a:p>
            <a:r>
              <a:rPr lang="fr-FR" dirty="0" err="1" smtClean="0"/>
              <a:t>common</a:t>
            </a:r>
            <a:r>
              <a:rPr lang="fr-FR" dirty="0" smtClean="0"/>
              <a:t> </a:t>
            </a:r>
            <a:r>
              <a:rPr lang="fr-FR" dirty="0" err="1" smtClean="0"/>
              <a:t>belief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not important) .</a:t>
            </a:r>
            <a:endParaRPr lang="fr-FR" dirty="0"/>
          </a:p>
        </p:txBody>
      </p:sp>
      <p:pic>
        <p:nvPicPr>
          <p:cNvPr id="36" name="Picture 6" descr="Business Success Concep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255" y="3212976"/>
            <a:ext cx="432048" cy="432048"/>
          </a:xfrm>
          <a:prstGeom prst="rect">
            <a:avLst/>
          </a:prstGeom>
          <a:noFill/>
        </p:spPr>
      </p:pic>
      <p:sp>
        <p:nvSpPr>
          <p:cNvPr id="37" name="ZoneTexte 36"/>
          <p:cNvSpPr txBox="1"/>
          <p:nvPr/>
        </p:nvSpPr>
        <p:spPr>
          <a:xfrm>
            <a:off x="603855" y="3275692"/>
            <a:ext cx="5141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The second stage </a:t>
            </a:r>
            <a:r>
              <a:rPr lang="fr-FR" dirty="0" err="1" smtClean="0"/>
              <a:t>subsystem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also</a:t>
            </a:r>
            <a:r>
              <a:rPr lang="fr-FR" dirty="0" smtClean="0"/>
              <a:t> </a:t>
            </a:r>
            <a:r>
              <a:rPr lang="fr-FR" dirty="0" err="1" smtClean="0"/>
              <a:t>solved</a:t>
            </a:r>
            <a:r>
              <a:rPr lang="fr-FR" dirty="0" smtClean="0"/>
              <a:t> </a:t>
            </a:r>
            <a:r>
              <a:rPr lang="fr-FR" dirty="0" err="1" smtClean="0"/>
              <a:t>iteratively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38" name="Picture 6" descr="Business Success Concep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9954" y="3645024"/>
            <a:ext cx="432048" cy="432048"/>
          </a:xfrm>
          <a:prstGeom prst="rect">
            <a:avLst/>
          </a:prstGeom>
          <a:noFill/>
        </p:spPr>
      </p:pic>
      <p:sp>
        <p:nvSpPr>
          <p:cNvPr id="39" name="ZoneTexte 38"/>
          <p:cNvSpPr txBox="1"/>
          <p:nvPr/>
        </p:nvSpPr>
        <p:spPr>
          <a:xfrm>
            <a:off x="607553" y="3707740"/>
            <a:ext cx="8372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</a:t>
            </a:r>
            <a:r>
              <a:rPr lang="fr-FR" dirty="0" smtClean="0"/>
              <a:t>he </a:t>
            </a:r>
            <a:r>
              <a:rPr lang="fr-FR" dirty="0" err="1" smtClean="0"/>
              <a:t>number</a:t>
            </a:r>
            <a:r>
              <a:rPr lang="fr-FR" dirty="0" smtClean="0"/>
              <a:t> of </a:t>
            </a:r>
            <a:r>
              <a:rPr lang="fr-FR" dirty="0" err="1" smtClean="0"/>
              <a:t>iterations</a:t>
            </a:r>
            <a:r>
              <a:rPr lang="fr-FR" dirty="0" smtClean="0"/>
              <a:t> of global system and </a:t>
            </a:r>
            <a:r>
              <a:rPr lang="fr-FR" dirty="0" err="1" smtClean="0"/>
              <a:t>that</a:t>
            </a:r>
            <a:r>
              <a:rPr lang="fr-FR" dirty="0" smtClean="0"/>
              <a:t> of the </a:t>
            </a:r>
            <a:r>
              <a:rPr lang="fr-FR" dirty="0" err="1" smtClean="0"/>
              <a:t>inner</a:t>
            </a:r>
            <a:r>
              <a:rPr lang="fr-FR" dirty="0" smtClean="0"/>
              <a:t> system are </a:t>
            </a:r>
            <a:r>
              <a:rPr lang="fr-FR" dirty="0" err="1" smtClean="0"/>
              <a:t>correlated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40" name="ZoneTexte 39"/>
          <p:cNvSpPr txBox="1"/>
          <p:nvPr/>
        </p:nvSpPr>
        <p:spPr>
          <a:xfrm>
            <a:off x="774505" y="4460919"/>
            <a:ext cx="5381671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 cmpd="dbl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With large gauge configurations and low masses, we have a huge number of iterations and each iteration is costly, thus we are facing a large-scale computation problem.</a:t>
            </a:r>
            <a:endParaRPr lang="fr-FR" dirty="0"/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77374" y="4298950"/>
            <a:ext cx="2019300" cy="196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Rectangle à coins arrondis 29"/>
          <p:cNvSpPr/>
          <p:nvPr/>
        </p:nvSpPr>
        <p:spPr>
          <a:xfrm>
            <a:off x="4716016" y="6267450"/>
            <a:ext cx="4280658" cy="5232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Text Box 11"/>
          <p:cNvSpPr txBox="1">
            <a:spLocks noChangeArrowheads="1"/>
          </p:cNvSpPr>
          <p:nvPr/>
        </p:nvSpPr>
        <p:spPr bwMode="auto">
          <a:xfrm>
            <a:off x="4788024" y="6267450"/>
            <a:ext cx="423468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400" dirty="0" err="1" smtClean="0"/>
              <a:t>Review</a:t>
            </a:r>
            <a:r>
              <a:rPr lang="fr-FR" sz="1400" dirty="0" smtClean="0"/>
              <a:t> </a:t>
            </a:r>
            <a:r>
              <a:rPr lang="fr-FR" sz="1400" dirty="0"/>
              <a:t>Meeting / </a:t>
            </a:r>
            <a:r>
              <a:rPr lang="fr-FR" sz="1400" dirty="0" err="1"/>
              <a:t>PetaQCD</a:t>
            </a:r>
            <a:endParaRPr lang="fr-FR" sz="1400" dirty="0"/>
          </a:p>
          <a:p>
            <a:pPr eaLnBrk="1" hangingPunct="1"/>
            <a:r>
              <a:rPr lang="fr-FR" sz="1400" dirty="0">
                <a:solidFill>
                  <a:srgbClr val="7030A0"/>
                </a:solidFill>
              </a:rPr>
              <a:t>LAL / Paris-Sud </a:t>
            </a:r>
            <a:r>
              <a:rPr lang="fr-FR" sz="1400" dirty="0" err="1">
                <a:solidFill>
                  <a:srgbClr val="7030A0"/>
                </a:solidFill>
              </a:rPr>
              <a:t>University</a:t>
            </a:r>
            <a:r>
              <a:rPr lang="fr-FR" sz="1400" dirty="0"/>
              <a:t>, </a:t>
            </a:r>
            <a:r>
              <a:rPr lang="fr-FR" sz="1400" dirty="0" err="1" smtClean="0"/>
              <a:t>September</a:t>
            </a:r>
            <a:r>
              <a:rPr lang="fr-FR" sz="1400" dirty="0" smtClean="0"/>
              <a:t> 27-28, 2012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xmlns="" val="187568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90953" y="58032"/>
            <a:ext cx="7191020" cy="653672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accent4"/>
                </a:solidFill>
              </a:rPr>
              <a:t>Strengthening deflation implementation </a:t>
            </a:r>
            <a:br>
              <a:rPr lang="en-US" sz="2400" dirty="0" smtClean="0">
                <a:solidFill>
                  <a:schemeClr val="accent4"/>
                </a:solidFill>
              </a:rPr>
            </a:br>
            <a:r>
              <a:rPr lang="en-US" sz="2400" dirty="0" smtClean="0">
                <a:solidFill>
                  <a:schemeClr val="accent4"/>
                </a:solidFill>
              </a:rPr>
              <a:t>for large scale LQCD inversions</a:t>
            </a:r>
            <a:endParaRPr lang="fr-FR" sz="2400" dirty="0">
              <a:solidFill>
                <a:schemeClr val="accent4"/>
              </a:solidFill>
            </a:endParaRPr>
          </a:p>
        </p:txBody>
      </p:sp>
      <p:sp>
        <p:nvSpPr>
          <p:cNvPr id="6" name="AutoShape 8" descr="imap://claude%2Etadonki@.u-psud.fr:143/fetch%3EUID%3E.INBOX%3E375215?part=1.1.2&amp;filename=label%20ANR%20bleu%20CMJN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4191"/>
            <a:ext cx="663437" cy="64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AutoShape 2" descr="https://www.petaqcd.org/local/cache-vignettes/L70xH50/siteon0-38e4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4" descr="https://www.petaqcd.org/local/cache-vignettes/L70xH50/siteon0-38e4a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496" y="7937"/>
            <a:ext cx="889000" cy="635000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251520" y="594000"/>
            <a:ext cx="11328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Claude Tadonki</a:t>
            </a:r>
            <a:endParaRPr lang="fr-FR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8" name="Picture 6" descr="Business Success Concep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6801" y="1268760"/>
            <a:ext cx="432048" cy="432048"/>
          </a:xfrm>
          <a:prstGeom prst="rect">
            <a:avLst/>
          </a:prstGeom>
          <a:noFill/>
        </p:spPr>
      </p:pic>
      <p:sp>
        <p:nvSpPr>
          <p:cNvPr id="22" name="ZoneTexte 21"/>
          <p:cNvSpPr txBox="1"/>
          <p:nvPr/>
        </p:nvSpPr>
        <p:spPr>
          <a:xfrm>
            <a:off x="251520" y="827420"/>
            <a:ext cx="798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APPROXIMATION OF THE LOW MODES SUBSPACE (</a:t>
            </a:r>
            <a:r>
              <a:rPr lang="fr-FR" u="sng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also</a:t>
            </a:r>
            <a:r>
              <a:rPr lang="fr-FR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u="sng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called</a:t>
            </a:r>
            <a:r>
              <a:rPr lang="fr-FR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DEFLATION SUBSPACE)</a:t>
            </a:r>
            <a:endParaRPr lang="fr-FR" u="sng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3" name="Connecteur droit 22"/>
          <p:cNvCxnSpPr/>
          <p:nvPr/>
        </p:nvCxnSpPr>
        <p:spPr>
          <a:xfrm>
            <a:off x="338742" y="836712"/>
            <a:ext cx="8481730" cy="0"/>
          </a:xfrm>
          <a:prstGeom prst="line">
            <a:avLst/>
          </a:prstGeom>
          <a:ln w="15875" cmpd="thickThin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611560" y="1340768"/>
            <a:ext cx="715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The dimension of the </a:t>
            </a:r>
            <a:r>
              <a:rPr lang="fr-FR" dirty="0" err="1" smtClean="0"/>
              <a:t>deflation</a:t>
            </a:r>
            <a:r>
              <a:rPr lang="fr-FR" dirty="0" smtClean="0"/>
              <a:t> </a:t>
            </a:r>
            <a:r>
              <a:rPr lang="fr-FR" dirty="0" err="1" smtClean="0"/>
              <a:t>subspace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given</a:t>
            </a:r>
            <a:r>
              <a:rPr lang="fr-FR" dirty="0" smtClean="0"/>
              <a:t> as a user </a:t>
            </a:r>
            <a:r>
              <a:rPr lang="fr-FR" dirty="0" err="1" smtClean="0"/>
              <a:t>parameter</a:t>
            </a:r>
            <a:r>
              <a:rPr lang="fr-FR" dirty="0" smtClean="0"/>
              <a:t> (</a:t>
            </a:r>
            <a:r>
              <a:rPr lang="fr-FR" b="1" i="1" dirty="0" smtClean="0"/>
              <a:t>N</a:t>
            </a:r>
            <a:r>
              <a:rPr lang="fr-FR" b="1" i="1" baseline="-25000" dirty="0" smtClean="0"/>
              <a:t>s</a:t>
            </a:r>
            <a:r>
              <a:rPr lang="fr-FR" dirty="0" smtClean="0"/>
              <a:t>).</a:t>
            </a:r>
            <a:endParaRPr lang="fr-FR" dirty="0"/>
          </a:p>
        </p:txBody>
      </p:sp>
      <p:pic>
        <p:nvPicPr>
          <p:cNvPr id="25" name="Picture 6" descr="Business Success Concep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077" y="2699628"/>
            <a:ext cx="432048" cy="432048"/>
          </a:xfrm>
          <a:prstGeom prst="rect">
            <a:avLst/>
          </a:prstGeom>
          <a:noFill/>
        </p:spPr>
      </p:pic>
      <p:sp>
        <p:nvSpPr>
          <p:cNvPr id="26" name="ZoneTexte 25"/>
          <p:cNvSpPr txBox="1"/>
          <p:nvPr/>
        </p:nvSpPr>
        <p:spPr>
          <a:xfrm>
            <a:off x="621836" y="2771636"/>
            <a:ext cx="8169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choose</a:t>
            </a:r>
            <a:r>
              <a:rPr lang="fr-FR" dirty="0" smtClean="0"/>
              <a:t> to </a:t>
            </a:r>
            <a:r>
              <a:rPr lang="fr-FR" dirty="0" err="1" smtClean="0"/>
              <a:t>compute</a:t>
            </a:r>
            <a:r>
              <a:rPr lang="fr-FR" dirty="0" smtClean="0"/>
              <a:t> </a:t>
            </a:r>
            <a:r>
              <a:rPr lang="fr-FR" dirty="0" err="1" smtClean="0"/>
              <a:t>each</a:t>
            </a:r>
            <a:r>
              <a:rPr lang="fr-FR" dirty="0" smtClean="0"/>
              <a:t> of the </a:t>
            </a:r>
            <a:r>
              <a:rPr lang="fr-FR" b="1" i="1" dirty="0"/>
              <a:t>N</a:t>
            </a:r>
            <a:r>
              <a:rPr lang="fr-FR" b="1" i="1" baseline="-25000" dirty="0"/>
              <a:t>s</a:t>
            </a:r>
            <a:r>
              <a:rPr lang="fr-FR" dirty="0" smtClean="0"/>
              <a:t> </a:t>
            </a:r>
            <a:r>
              <a:rPr lang="fr-FR" dirty="0" err="1" smtClean="0"/>
              <a:t>vectors</a:t>
            </a:r>
            <a:r>
              <a:rPr lang="fr-FR" dirty="0" smtClean="0"/>
              <a:t> by </a:t>
            </a:r>
            <a:r>
              <a:rPr lang="fr-FR" dirty="0" err="1" smtClean="0"/>
              <a:t>targeting</a:t>
            </a:r>
            <a:r>
              <a:rPr lang="fr-FR" dirty="0" smtClean="0"/>
              <a:t> a real </a:t>
            </a:r>
            <a:r>
              <a:rPr lang="fr-FR" dirty="0" err="1" smtClean="0"/>
              <a:t>eigenvector</a:t>
            </a:r>
            <a:r>
              <a:rPr lang="fr-FR" dirty="0" smtClean="0"/>
              <a:t> (</a:t>
            </a:r>
            <a:r>
              <a:rPr lang="fr-FR" dirty="0" err="1" smtClean="0"/>
              <a:t>heavy</a:t>
            </a:r>
            <a:r>
              <a:rPr lang="fr-FR" dirty="0" smtClean="0"/>
              <a:t>).</a:t>
            </a:r>
            <a:endParaRPr lang="fr-FR" dirty="0"/>
          </a:p>
        </p:txBody>
      </p:sp>
      <p:pic>
        <p:nvPicPr>
          <p:cNvPr id="27" name="Picture 6" descr="Business Success Concep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429" y="3224009"/>
            <a:ext cx="432048" cy="432048"/>
          </a:xfrm>
          <a:prstGeom prst="rect">
            <a:avLst/>
          </a:prstGeom>
          <a:noFill/>
        </p:spPr>
      </p:pic>
      <p:sp>
        <p:nvSpPr>
          <p:cNvPr id="28" name="ZoneTexte 27"/>
          <p:cNvSpPr txBox="1"/>
          <p:nvPr/>
        </p:nvSpPr>
        <p:spPr>
          <a:xfrm>
            <a:off x="614188" y="3296017"/>
            <a:ext cx="8480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It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expected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the more the </a:t>
            </a:r>
            <a:r>
              <a:rPr lang="fr-FR" dirty="0" err="1" smtClean="0"/>
              <a:t>deflation</a:t>
            </a:r>
            <a:r>
              <a:rPr lang="fr-FR" dirty="0" smtClean="0"/>
              <a:t> </a:t>
            </a:r>
            <a:r>
              <a:rPr lang="fr-FR" dirty="0" err="1" smtClean="0"/>
              <a:t>subspace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accurate</a:t>
            </a:r>
            <a:r>
              <a:rPr lang="fr-FR" dirty="0" smtClean="0"/>
              <a:t> the </a:t>
            </a:r>
            <a:r>
              <a:rPr lang="fr-FR" dirty="0" err="1" smtClean="0"/>
              <a:t>shorter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the </a:t>
            </a:r>
            <a:r>
              <a:rPr lang="fr-FR" dirty="0" err="1" smtClean="0"/>
              <a:t>path</a:t>
            </a:r>
            <a:r>
              <a:rPr lang="fr-FR" dirty="0" smtClean="0"/>
              <a:t> to the solution of the global system. This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true</a:t>
            </a:r>
            <a:r>
              <a:rPr lang="fr-FR" dirty="0" smtClean="0"/>
              <a:t> in </a:t>
            </a:r>
            <a:r>
              <a:rPr lang="fr-FR" dirty="0" err="1" smtClean="0"/>
              <a:t>theory</a:t>
            </a:r>
            <a:r>
              <a:rPr lang="fr-FR" dirty="0" smtClean="0"/>
              <a:t>, but the reality </a:t>
            </a:r>
            <a:r>
              <a:rPr lang="fr-FR" dirty="0" err="1" smtClean="0"/>
              <a:t>is</a:t>
            </a:r>
            <a:r>
              <a:rPr lang="fr-FR" dirty="0" smtClean="0"/>
              <a:t> versatile.</a:t>
            </a:r>
            <a:endParaRPr lang="fr-FR" dirty="0"/>
          </a:p>
        </p:txBody>
      </p:sp>
      <p:pic>
        <p:nvPicPr>
          <p:cNvPr id="36" name="Picture 6" descr="Business Success Concep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255" y="5229200"/>
            <a:ext cx="432048" cy="432048"/>
          </a:xfrm>
          <a:prstGeom prst="rect">
            <a:avLst/>
          </a:prstGeom>
          <a:noFill/>
        </p:spPr>
      </p:pic>
      <p:sp>
        <p:nvSpPr>
          <p:cNvPr id="37" name="ZoneTexte 36"/>
          <p:cNvSpPr txBox="1"/>
          <p:nvPr/>
        </p:nvSpPr>
        <p:spPr>
          <a:xfrm>
            <a:off x="603855" y="5291916"/>
            <a:ext cx="8718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Since</a:t>
            </a:r>
            <a:r>
              <a:rPr lang="fr-FR" dirty="0" smtClean="0"/>
              <a:t> </a:t>
            </a:r>
            <a:r>
              <a:rPr lang="fr-FR" dirty="0" err="1" smtClean="0"/>
              <a:t>our</a:t>
            </a:r>
            <a:r>
              <a:rPr lang="fr-FR" dirty="0" smtClean="0"/>
              <a:t>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large</a:t>
            </a:r>
            <a:r>
              <a:rPr lang="fr-FR" dirty="0" smtClean="0"/>
              <a:t>, </a:t>
            </a:r>
            <a:r>
              <a:rPr lang="fr-FR" dirty="0" err="1"/>
              <a:t>w</a:t>
            </a:r>
            <a:r>
              <a:rPr lang="fr-FR" dirty="0" err="1" smtClean="0"/>
              <a:t>e</a:t>
            </a:r>
            <a:r>
              <a:rPr lang="fr-FR" dirty="0" smtClean="0"/>
              <a:t> </a:t>
            </a:r>
            <a:r>
              <a:rPr lang="fr-FR" dirty="0" err="1" smtClean="0"/>
              <a:t>need</a:t>
            </a:r>
            <a:r>
              <a:rPr lang="fr-FR" dirty="0" smtClean="0"/>
              <a:t> a </a:t>
            </a:r>
            <a:r>
              <a:rPr lang="fr-FR" dirty="0" err="1" smtClean="0"/>
              <a:t>way</a:t>
            </a:r>
            <a:r>
              <a:rPr lang="fr-FR" dirty="0" smtClean="0"/>
              <a:t> to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extend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deflation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basis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reasonable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38" name="Picture 6" descr="Business Success Concep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9954" y="5733256"/>
            <a:ext cx="432048" cy="432048"/>
          </a:xfrm>
          <a:prstGeom prst="rect">
            <a:avLst/>
          </a:prstGeom>
          <a:noFill/>
        </p:spPr>
      </p:pic>
      <p:sp>
        <p:nvSpPr>
          <p:cNvPr id="39" name="ZoneTexte 38"/>
          <p:cNvSpPr txBox="1"/>
          <p:nvPr/>
        </p:nvSpPr>
        <p:spPr>
          <a:xfrm>
            <a:off x="607554" y="5795972"/>
            <a:ext cx="8195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choose</a:t>
            </a:r>
            <a:r>
              <a:rPr lang="fr-FR" dirty="0" smtClean="0"/>
              <a:t> to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extend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deflation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subspace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smtClean="0"/>
              <a:t>by </a:t>
            </a:r>
            <a:r>
              <a:rPr lang="fr-FR" dirty="0" err="1" smtClean="0"/>
              <a:t>means</a:t>
            </a:r>
            <a:r>
              <a:rPr lang="fr-FR" dirty="0" smtClean="0"/>
              <a:t> of canonical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block projections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40" name="ZoneTexte 39"/>
          <p:cNvSpPr txBox="1"/>
          <p:nvPr/>
        </p:nvSpPr>
        <p:spPr>
          <a:xfrm>
            <a:off x="1739485" y="1918573"/>
            <a:ext cx="5277088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 cmpd="dbl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The computation of the deflation subspace basis (i.e. </a:t>
            </a:r>
            <a:r>
              <a:rPr lang="fr-FR" b="1" i="1" dirty="0"/>
              <a:t>N</a:t>
            </a:r>
            <a:r>
              <a:rPr lang="fr-FR" b="1" i="1" baseline="-25000" dirty="0"/>
              <a:t>s</a:t>
            </a:r>
            <a:r>
              <a:rPr lang="en-US" dirty="0" smtClean="0"/>
              <a:t> approximated eigenvectors) is severely costly.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1763688" y="4089846"/>
            <a:ext cx="5277088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 cmpd="dbl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One argument commonly admitted to pay the price for a good deflation subspace is that this will serve for several inversions.</a:t>
            </a:r>
            <a:endParaRPr lang="fr-FR" dirty="0"/>
          </a:p>
        </p:txBody>
      </p:sp>
      <p:pic>
        <p:nvPicPr>
          <p:cNvPr id="30" name="Picture 4" descr="Cartoon light bul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4188636"/>
            <a:ext cx="576064" cy="725750"/>
          </a:xfrm>
          <a:prstGeom prst="rect">
            <a:avLst/>
          </a:prstGeom>
          <a:noFill/>
        </p:spPr>
      </p:pic>
      <p:pic>
        <p:nvPicPr>
          <p:cNvPr id="3074" name="Picture 2" descr="triangle attention dang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8729" y="1936049"/>
            <a:ext cx="610943" cy="60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angle à coins arrondis 32"/>
          <p:cNvSpPr/>
          <p:nvPr/>
        </p:nvSpPr>
        <p:spPr>
          <a:xfrm>
            <a:off x="4716016" y="6267450"/>
            <a:ext cx="4280658" cy="5232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Text Box 11"/>
          <p:cNvSpPr txBox="1">
            <a:spLocks noChangeArrowheads="1"/>
          </p:cNvSpPr>
          <p:nvPr/>
        </p:nvSpPr>
        <p:spPr bwMode="auto">
          <a:xfrm>
            <a:off x="4788024" y="6267450"/>
            <a:ext cx="423468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400" dirty="0" err="1" smtClean="0"/>
              <a:t>Review</a:t>
            </a:r>
            <a:r>
              <a:rPr lang="fr-FR" sz="1400" dirty="0" smtClean="0"/>
              <a:t> </a:t>
            </a:r>
            <a:r>
              <a:rPr lang="fr-FR" sz="1400" dirty="0"/>
              <a:t>Meeting / </a:t>
            </a:r>
            <a:r>
              <a:rPr lang="fr-FR" sz="1400" dirty="0" err="1"/>
              <a:t>PetaQCD</a:t>
            </a:r>
            <a:endParaRPr lang="fr-FR" sz="1400" dirty="0"/>
          </a:p>
          <a:p>
            <a:pPr eaLnBrk="1" hangingPunct="1"/>
            <a:r>
              <a:rPr lang="fr-FR" sz="1400" dirty="0">
                <a:solidFill>
                  <a:srgbClr val="7030A0"/>
                </a:solidFill>
              </a:rPr>
              <a:t>LAL / Paris-Sud </a:t>
            </a:r>
            <a:r>
              <a:rPr lang="fr-FR" sz="1400" dirty="0" err="1">
                <a:solidFill>
                  <a:srgbClr val="7030A0"/>
                </a:solidFill>
              </a:rPr>
              <a:t>University</a:t>
            </a:r>
            <a:r>
              <a:rPr lang="fr-FR" sz="1400" dirty="0"/>
              <a:t>, </a:t>
            </a:r>
            <a:r>
              <a:rPr lang="fr-FR" sz="1400" dirty="0" err="1" smtClean="0"/>
              <a:t>September</a:t>
            </a:r>
            <a:r>
              <a:rPr lang="fr-FR" sz="1400" dirty="0" smtClean="0"/>
              <a:t> 27-28, 2012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xmlns="" val="3831584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/>
      <p:bldP spid="37" grpId="0"/>
      <p:bldP spid="39" grpId="0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90953" y="58032"/>
            <a:ext cx="7191020" cy="653672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accent4"/>
                </a:solidFill>
              </a:rPr>
              <a:t>Strengthening deflation implementation </a:t>
            </a:r>
            <a:br>
              <a:rPr lang="en-US" sz="2400" dirty="0" smtClean="0">
                <a:solidFill>
                  <a:schemeClr val="accent4"/>
                </a:solidFill>
              </a:rPr>
            </a:br>
            <a:r>
              <a:rPr lang="en-US" sz="2400" dirty="0" smtClean="0">
                <a:solidFill>
                  <a:schemeClr val="accent4"/>
                </a:solidFill>
              </a:rPr>
              <a:t>for large scale LQCD inversions</a:t>
            </a:r>
            <a:endParaRPr lang="fr-FR" sz="2400" dirty="0">
              <a:solidFill>
                <a:schemeClr val="accent4"/>
              </a:solidFill>
            </a:endParaRPr>
          </a:p>
        </p:txBody>
      </p:sp>
      <p:sp>
        <p:nvSpPr>
          <p:cNvPr id="6" name="AutoShape 8" descr="imap://claude%2Etadonki@.u-psud.fr:143/fetch%3EUID%3E.INBOX%3E375215?part=1.1.2&amp;filename=label%20ANR%20bleu%20CMJN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4191"/>
            <a:ext cx="663437" cy="64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AutoShape 2" descr="https://www.petaqcd.org/local/cache-vignettes/L70xH50/siteon0-38e4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4" descr="https://www.petaqcd.org/local/cache-vignettes/L70xH50/siteon0-38e4a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496" y="7937"/>
            <a:ext cx="889000" cy="635000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251520" y="594000"/>
            <a:ext cx="11328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Claude Tadonki</a:t>
            </a:r>
            <a:endParaRPr lang="fr-FR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251520" y="827420"/>
            <a:ext cx="4658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BLOCK DECOMPOSITION AND THE LITTLE DIRAC</a:t>
            </a:r>
            <a:endParaRPr lang="fr-FR" u="sng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3" name="Connecteur droit 22"/>
          <p:cNvCxnSpPr/>
          <p:nvPr/>
        </p:nvCxnSpPr>
        <p:spPr>
          <a:xfrm>
            <a:off x="338742" y="836712"/>
            <a:ext cx="8481730" cy="0"/>
          </a:xfrm>
          <a:prstGeom prst="line">
            <a:avLst/>
          </a:prstGeom>
          <a:ln w="15875" cmpd="thickThin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à coins arrondis 28"/>
          <p:cNvSpPr/>
          <p:nvPr/>
        </p:nvSpPr>
        <p:spPr>
          <a:xfrm>
            <a:off x="4716016" y="6267450"/>
            <a:ext cx="4280658" cy="5232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4788024" y="6267450"/>
            <a:ext cx="423468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400" dirty="0" err="1" smtClean="0"/>
              <a:t>Review</a:t>
            </a:r>
            <a:r>
              <a:rPr lang="fr-FR" sz="1400" dirty="0" smtClean="0"/>
              <a:t> </a:t>
            </a:r>
            <a:r>
              <a:rPr lang="fr-FR" sz="1400" dirty="0"/>
              <a:t>Meeting / </a:t>
            </a:r>
            <a:r>
              <a:rPr lang="fr-FR" sz="1400" dirty="0" err="1"/>
              <a:t>PetaQCD</a:t>
            </a:r>
            <a:endParaRPr lang="fr-FR" sz="1400" dirty="0"/>
          </a:p>
          <a:p>
            <a:pPr eaLnBrk="1" hangingPunct="1"/>
            <a:r>
              <a:rPr lang="fr-FR" sz="1400" dirty="0">
                <a:solidFill>
                  <a:srgbClr val="7030A0"/>
                </a:solidFill>
              </a:rPr>
              <a:t>LAL / Paris-Sud </a:t>
            </a:r>
            <a:r>
              <a:rPr lang="fr-FR" sz="1400" dirty="0" err="1">
                <a:solidFill>
                  <a:srgbClr val="7030A0"/>
                </a:solidFill>
              </a:rPr>
              <a:t>University</a:t>
            </a:r>
            <a:r>
              <a:rPr lang="fr-FR" sz="1400" dirty="0"/>
              <a:t>, </a:t>
            </a:r>
            <a:r>
              <a:rPr lang="fr-FR" sz="1400" dirty="0" err="1" smtClean="0"/>
              <a:t>September</a:t>
            </a:r>
            <a:r>
              <a:rPr lang="fr-FR" sz="1400" dirty="0" smtClean="0"/>
              <a:t> 27-28, 2012</a:t>
            </a:r>
            <a:endParaRPr lang="fr-FR" sz="1400" dirty="0"/>
          </a:p>
        </p:txBody>
      </p:sp>
      <p:pic>
        <p:nvPicPr>
          <p:cNvPr id="33" name="Image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9258" y="1231576"/>
            <a:ext cx="8176302" cy="3672407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11726" y="4887959"/>
            <a:ext cx="5381264" cy="105186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7415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90953" y="58032"/>
            <a:ext cx="7191020" cy="653672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accent4"/>
                </a:solidFill>
              </a:rPr>
              <a:t>Strengthening deflation implementation </a:t>
            </a:r>
            <a:br>
              <a:rPr lang="en-US" sz="2400" dirty="0" smtClean="0">
                <a:solidFill>
                  <a:schemeClr val="accent4"/>
                </a:solidFill>
              </a:rPr>
            </a:br>
            <a:r>
              <a:rPr lang="en-US" sz="2400" dirty="0" smtClean="0">
                <a:solidFill>
                  <a:schemeClr val="accent4"/>
                </a:solidFill>
              </a:rPr>
              <a:t>for large scale LQCD inversions</a:t>
            </a:r>
            <a:endParaRPr lang="fr-FR" sz="2400" dirty="0">
              <a:solidFill>
                <a:schemeClr val="accent4"/>
              </a:solidFill>
            </a:endParaRPr>
          </a:p>
        </p:txBody>
      </p:sp>
      <p:sp>
        <p:nvSpPr>
          <p:cNvPr id="6" name="AutoShape 8" descr="imap://claude%2Etadonki@.u-psud.fr:143/fetch%3EUID%3E.INBOX%3E375215?part=1.1.2&amp;filename=label%20ANR%20bleu%20CMJN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4191"/>
            <a:ext cx="663437" cy="64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AutoShape 2" descr="https://www.petaqcd.org/local/cache-vignettes/L70xH50/siteon0-38e4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4" descr="https://www.petaqcd.org/local/cache-vignettes/L70xH50/siteon0-38e4a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496" y="7937"/>
            <a:ext cx="889000" cy="635000"/>
          </a:xfrm>
          <a:prstGeom prst="rect">
            <a:avLst/>
          </a:prstGeom>
        </p:spPr>
      </p:pic>
      <p:cxnSp>
        <p:nvCxnSpPr>
          <p:cNvPr id="12" name="Connecteur droit 11"/>
          <p:cNvCxnSpPr/>
          <p:nvPr/>
        </p:nvCxnSpPr>
        <p:spPr>
          <a:xfrm>
            <a:off x="379983" y="836712"/>
            <a:ext cx="8224465" cy="0"/>
          </a:xfrm>
          <a:prstGeom prst="line">
            <a:avLst/>
          </a:prstGeom>
          <a:ln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251520" y="620688"/>
            <a:ext cx="11328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Claude Tadonki</a:t>
            </a:r>
            <a:endParaRPr lang="fr-FR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4716016" y="6267450"/>
            <a:ext cx="4280658" cy="5232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4788024" y="6267450"/>
            <a:ext cx="423468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400" dirty="0" err="1" smtClean="0"/>
              <a:t>Review</a:t>
            </a:r>
            <a:r>
              <a:rPr lang="fr-FR" sz="1400" dirty="0" smtClean="0"/>
              <a:t> </a:t>
            </a:r>
            <a:r>
              <a:rPr lang="fr-FR" sz="1400" dirty="0"/>
              <a:t>Meeting / </a:t>
            </a:r>
            <a:r>
              <a:rPr lang="fr-FR" sz="1400" dirty="0" err="1"/>
              <a:t>PetaQCD</a:t>
            </a:r>
            <a:endParaRPr lang="fr-FR" sz="1400" dirty="0"/>
          </a:p>
          <a:p>
            <a:pPr eaLnBrk="1" hangingPunct="1"/>
            <a:r>
              <a:rPr lang="fr-FR" sz="1400" dirty="0">
                <a:solidFill>
                  <a:srgbClr val="7030A0"/>
                </a:solidFill>
              </a:rPr>
              <a:t>LAL / Paris-Sud </a:t>
            </a:r>
            <a:r>
              <a:rPr lang="fr-FR" sz="1400" dirty="0" err="1">
                <a:solidFill>
                  <a:srgbClr val="7030A0"/>
                </a:solidFill>
              </a:rPr>
              <a:t>University</a:t>
            </a:r>
            <a:r>
              <a:rPr lang="fr-FR" sz="1400" dirty="0"/>
              <a:t>, </a:t>
            </a:r>
            <a:r>
              <a:rPr lang="fr-FR" sz="1400" dirty="0" err="1" smtClean="0"/>
              <a:t>September</a:t>
            </a:r>
            <a:r>
              <a:rPr lang="fr-FR" sz="1400" dirty="0" smtClean="0"/>
              <a:t> 27-28, 2012</a:t>
            </a:r>
            <a:endParaRPr lang="fr-FR" sz="1400" dirty="0"/>
          </a:p>
        </p:txBody>
      </p:sp>
      <p:sp>
        <p:nvSpPr>
          <p:cNvPr id="18" name="ZoneTexte 17"/>
          <p:cNvSpPr txBox="1"/>
          <p:nvPr/>
        </p:nvSpPr>
        <p:spPr>
          <a:xfrm>
            <a:off x="251520" y="827420"/>
            <a:ext cx="5275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TECHNICAL REMARKS ABOUT BLOCK DECOMPOSITION</a:t>
            </a:r>
            <a:endParaRPr lang="fr-FR" u="sng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6659" y="1772816"/>
            <a:ext cx="13970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ZoneTexte 19"/>
          <p:cNvSpPr txBox="1"/>
          <p:nvPr/>
        </p:nvSpPr>
        <p:spPr>
          <a:xfrm>
            <a:off x="866519" y="1700808"/>
            <a:ext cx="5937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It </a:t>
            </a:r>
            <a:r>
              <a:rPr lang="fr-FR" dirty="0" err="1" smtClean="0"/>
              <a:t>was</a:t>
            </a:r>
            <a:r>
              <a:rPr lang="fr-FR" dirty="0" smtClean="0"/>
              <a:t> </a:t>
            </a:r>
            <a:r>
              <a:rPr lang="fr-FR" dirty="0" err="1" smtClean="0"/>
              <a:t>performed</a:t>
            </a:r>
            <a:r>
              <a:rPr lang="fr-FR" dirty="0" smtClean="0"/>
              <a:t> </a:t>
            </a:r>
            <a:r>
              <a:rPr lang="fr-FR" dirty="0" err="1" smtClean="0"/>
              <a:t>only</a:t>
            </a:r>
            <a:r>
              <a:rPr lang="fr-FR" dirty="0" smtClean="0"/>
              <a:t> on the z axis (i.e. b = (0, 0, 0, k) ).</a:t>
            </a:r>
            <a:endParaRPr lang="fr-FR" dirty="0"/>
          </a:p>
        </p:txBody>
      </p: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6659" y="2123564"/>
            <a:ext cx="13970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ZoneTexte 21"/>
          <p:cNvSpPr txBox="1"/>
          <p:nvPr/>
        </p:nvSpPr>
        <p:spPr>
          <a:xfrm>
            <a:off x="866519" y="2051556"/>
            <a:ext cx="6441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The </a:t>
            </a:r>
            <a:r>
              <a:rPr lang="fr-FR" dirty="0" err="1" smtClean="0"/>
              <a:t>number</a:t>
            </a:r>
            <a:r>
              <a:rPr lang="fr-FR" dirty="0" smtClean="0"/>
              <a:t> of blocks </a:t>
            </a:r>
            <a:r>
              <a:rPr lang="fr-FR" dirty="0" err="1" smtClean="0"/>
              <a:t>was</a:t>
            </a:r>
            <a:r>
              <a:rPr lang="fr-FR" dirty="0" smtClean="0"/>
              <a:t> </a:t>
            </a:r>
            <a:r>
              <a:rPr lang="fr-FR" dirty="0" err="1" smtClean="0"/>
              <a:t>fixed</a:t>
            </a:r>
            <a:r>
              <a:rPr lang="fr-FR" dirty="0" smtClean="0"/>
              <a:t> (and hard </a:t>
            </a:r>
            <a:r>
              <a:rPr lang="fr-FR" dirty="0" err="1" smtClean="0"/>
              <a:t>coded</a:t>
            </a:r>
            <a:r>
              <a:rPr lang="fr-FR" dirty="0" smtClean="0"/>
              <a:t>) to 2.</a:t>
            </a:r>
            <a:endParaRPr lang="fr-FR" dirty="0"/>
          </a:p>
        </p:txBody>
      </p:sp>
      <p:pic>
        <p:nvPicPr>
          <p:cNvPr id="23" name="Picture 6" descr="Business Success Concep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6801" y="1268760"/>
            <a:ext cx="432048" cy="432048"/>
          </a:xfrm>
          <a:prstGeom prst="rect">
            <a:avLst/>
          </a:prstGeom>
          <a:noFill/>
        </p:spPr>
      </p:pic>
      <p:sp>
        <p:nvSpPr>
          <p:cNvPr id="24" name="ZoneTexte 23"/>
          <p:cNvSpPr txBox="1"/>
          <p:nvPr/>
        </p:nvSpPr>
        <p:spPr>
          <a:xfrm>
            <a:off x="611560" y="1340768"/>
            <a:ext cx="3937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Initial </a:t>
            </a:r>
            <a:r>
              <a:rPr lang="fr-FR" dirty="0" err="1" smtClean="0"/>
              <a:t>status</a:t>
            </a:r>
            <a:r>
              <a:rPr lang="fr-FR" dirty="0" smtClean="0"/>
              <a:t> of the block </a:t>
            </a:r>
            <a:r>
              <a:rPr lang="fr-FR" dirty="0" err="1" smtClean="0"/>
              <a:t>decomposition</a:t>
            </a:r>
            <a:endParaRPr lang="fr-FR" dirty="0"/>
          </a:p>
        </p:txBody>
      </p:sp>
      <p:pic>
        <p:nvPicPr>
          <p:cNvPr id="25" name="Picture 6" descr="Business Success Concep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2411596"/>
            <a:ext cx="432048" cy="432048"/>
          </a:xfrm>
          <a:prstGeom prst="rect">
            <a:avLst/>
          </a:prstGeom>
          <a:noFill/>
        </p:spPr>
      </p:pic>
      <p:sp>
        <p:nvSpPr>
          <p:cNvPr id="26" name="ZoneTexte 25"/>
          <p:cNvSpPr txBox="1"/>
          <p:nvPr/>
        </p:nvSpPr>
        <p:spPr>
          <a:xfrm>
            <a:off x="648287" y="2483604"/>
            <a:ext cx="78730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Blocks </a:t>
            </a:r>
            <a:r>
              <a:rPr lang="fr-FR" dirty="0" err="1" smtClean="0"/>
              <a:t>parameters</a:t>
            </a:r>
            <a:r>
              <a:rPr lang="fr-FR" dirty="0" smtClean="0"/>
              <a:t> </a:t>
            </a:r>
            <a:r>
              <a:rPr lang="fr-FR" dirty="0" err="1" smtClean="0"/>
              <a:t>apply</a:t>
            </a:r>
            <a:r>
              <a:rPr lang="fr-FR" dirty="0" smtClean="0"/>
              <a:t> on one </a:t>
            </a:r>
            <a:r>
              <a:rPr lang="fr-FR" dirty="0" err="1" smtClean="0"/>
              <a:t>computing</a:t>
            </a:r>
            <a:r>
              <a:rPr lang="fr-FR" dirty="0" smtClean="0"/>
              <a:t> </a:t>
            </a:r>
            <a:r>
              <a:rPr lang="fr-FR" dirty="0" err="1" smtClean="0"/>
              <a:t>node</a:t>
            </a:r>
            <a:r>
              <a:rPr lang="fr-FR" dirty="0" smtClean="0"/>
              <a:t>, </a:t>
            </a:r>
            <a:r>
              <a:rPr lang="fr-FR" dirty="0" err="1" smtClean="0"/>
              <a:t>so</a:t>
            </a:r>
            <a:r>
              <a:rPr lang="fr-FR" dirty="0" smtClean="0"/>
              <a:t> the total </a:t>
            </a:r>
            <a:r>
              <a:rPr lang="fr-FR" dirty="0" err="1" smtClean="0"/>
              <a:t>number</a:t>
            </a:r>
            <a:r>
              <a:rPr lang="fr-FR" dirty="0" smtClean="0"/>
              <a:t> of blocks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</a:p>
          <a:p>
            <a:r>
              <a:rPr lang="fr-FR" dirty="0" err="1" smtClean="0"/>
              <a:t>proportional</a:t>
            </a:r>
            <a:r>
              <a:rPr lang="fr-FR" dirty="0" smtClean="0"/>
              <a:t> to the </a:t>
            </a:r>
            <a:r>
              <a:rPr lang="fr-FR" dirty="0" err="1" smtClean="0"/>
              <a:t>number</a:t>
            </a:r>
            <a:r>
              <a:rPr lang="fr-FR" dirty="0" smtClean="0"/>
              <a:t> of processors.</a:t>
            </a:r>
            <a:endParaRPr lang="fr-FR" dirty="0"/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3386" y="3573016"/>
            <a:ext cx="13970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ZoneTexte 27"/>
          <p:cNvSpPr txBox="1"/>
          <p:nvPr/>
        </p:nvSpPr>
        <p:spPr>
          <a:xfrm>
            <a:off x="903246" y="3501008"/>
            <a:ext cx="8119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cannot</a:t>
            </a:r>
            <a:r>
              <a:rPr lang="fr-FR" dirty="0" smtClean="0"/>
              <a:t> </a:t>
            </a:r>
            <a:r>
              <a:rPr lang="fr-FR" dirty="0" err="1" smtClean="0"/>
              <a:t>increase</a:t>
            </a:r>
            <a:r>
              <a:rPr lang="fr-FR" dirty="0" smtClean="0"/>
              <a:t> the </a:t>
            </a:r>
            <a:r>
              <a:rPr lang="fr-FR" dirty="0" err="1" smtClean="0"/>
              <a:t>number</a:t>
            </a:r>
            <a:r>
              <a:rPr lang="fr-FR" dirty="0" smtClean="0"/>
              <a:t> of blocks as </a:t>
            </a:r>
            <a:r>
              <a:rPr lang="fr-FR" dirty="0" err="1" smtClean="0"/>
              <a:t>desired</a:t>
            </a:r>
            <a:r>
              <a:rPr lang="fr-FR" dirty="0" smtClean="0"/>
              <a:t>, </a:t>
            </a:r>
            <a:r>
              <a:rPr lang="fr-FR" dirty="0" err="1" smtClean="0"/>
              <a:t>unless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use more processors. </a:t>
            </a:r>
            <a:endParaRPr lang="fr-FR" dirty="0"/>
          </a:p>
        </p:txBody>
      </p:sp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3386" y="3923764"/>
            <a:ext cx="13970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ZoneTexte 29"/>
          <p:cNvSpPr txBox="1"/>
          <p:nvPr/>
        </p:nvSpPr>
        <p:spPr>
          <a:xfrm>
            <a:off x="903246" y="3851756"/>
            <a:ext cx="8240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</a:t>
            </a:r>
            <a:r>
              <a:rPr lang="fr-FR" dirty="0" smtClean="0"/>
              <a:t>ore processors </a:t>
            </a:r>
            <a:r>
              <a:rPr lang="fr-FR" dirty="0" err="1" smtClean="0"/>
              <a:t>means</a:t>
            </a:r>
            <a:r>
              <a:rPr lang="fr-FR" dirty="0" smtClean="0"/>
              <a:t> more the </a:t>
            </a:r>
            <a:r>
              <a:rPr lang="fr-FR" dirty="0" err="1" smtClean="0"/>
              <a:t>number</a:t>
            </a:r>
            <a:r>
              <a:rPr lang="fr-FR" dirty="0" smtClean="0"/>
              <a:t> of blocks,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not </a:t>
            </a:r>
            <a:r>
              <a:rPr lang="fr-FR" dirty="0" err="1" smtClean="0"/>
              <a:t>necessarily</a:t>
            </a:r>
            <a:r>
              <a:rPr lang="fr-FR" dirty="0" smtClean="0"/>
              <a:t> </a:t>
            </a:r>
            <a:r>
              <a:rPr lang="fr-FR" dirty="0" err="1" smtClean="0"/>
              <a:t>wanted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31" name="Picture 6" descr="Business Success Concep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3068960"/>
            <a:ext cx="432048" cy="432048"/>
          </a:xfrm>
          <a:prstGeom prst="rect">
            <a:avLst/>
          </a:prstGeom>
          <a:noFill/>
        </p:spPr>
      </p:pic>
      <p:sp>
        <p:nvSpPr>
          <p:cNvPr id="32" name="ZoneTexte 31"/>
          <p:cNvSpPr txBox="1"/>
          <p:nvPr/>
        </p:nvSpPr>
        <p:spPr>
          <a:xfrm>
            <a:off x="648287" y="3140968"/>
            <a:ext cx="5254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The </a:t>
            </a:r>
            <a:r>
              <a:rPr lang="fr-FR" dirty="0" err="1" smtClean="0"/>
              <a:t>consequences</a:t>
            </a:r>
            <a:r>
              <a:rPr lang="fr-FR" dirty="0" smtClean="0"/>
              <a:t> of the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previous</a:t>
            </a:r>
            <a:r>
              <a:rPr lang="fr-FR" dirty="0" smtClean="0"/>
              <a:t> </a:t>
            </a:r>
            <a:r>
              <a:rPr lang="fr-FR" dirty="0" err="1" smtClean="0"/>
              <a:t>statements</a:t>
            </a:r>
            <a:r>
              <a:rPr lang="fr-FR" dirty="0" smtClean="0"/>
              <a:t> are</a:t>
            </a:r>
            <a:endParaRPr lang="fr-FR" dirty="0"/>
          </a:p>
        </p:txBody>
      </p:sp>
      <p:pic>
        <p:nvPicPr>
          <p:cNvPr id="33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4283804"/>
            <a:ext cx="13970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ZoneTexte 33"/>
          <p:cNvSpPr txBox="1"/>
          <p:nvPr/>
        </p:nvSpPr>
        <p:spPr>
          <a:xfrm>
            <a:off x="907444" y="4211796"/>
            <a:ext cx="8240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We</a:t>
            </a:r>
            <a:r>
              <a:rPr lang="fr-FR" dirty="0" smtClean="0"/>
              <a:t> are </a:t>
            </a:r>
            <a:r>
              <a:rPr lang="fr-FR" dirty="0" err="1" smtClean="0"/>
              <a:t>missing</a:t>
            </a:r>
            <a:r>
              <a:rPr lang="fr-FR" dirty="0" smtClean="0"/>
              <a:t>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decomposition</a:t>
            </a:r>
            <a:r>
              <a:rPr lang="fr-FR" dirty="0" smtClean="0"/>
              <a:t> </a:t>
            </a:r>
            <a:r>
              <a:rPr lang="fr-FR" dirty="0" err="1" smtClean="0"/>
              <a:t>possibilities</a:t>
            </a:r>
            <a:r>
              <a:rPr lang="fr-FR" dirty="0"/>
              <a:t>.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1763688" y="4809926"/>
            <a:ext cx="5277088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 cmpd="dbl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We need a generic block decomposition, means </a:t>
            </a:r>
            <a:r>
              <a:rPr lang="en-US" b="1" dirty="0" smtClean="0"/>
              <a:t>multidimensional</a:t>
            </a:r>
            <a:r>
              <a:rPr lang="en-US" dirty="0" smtClean="0"/>
              <a:t> and with no restriction on the </a:t>
            </a:r>
            <a:r>
              <a:rPr lang="en-US" b="1" dirty="0" smtClean="0"/>
              <a:t>number of blocks per axis</a:t>
            </a:r>
            <a:r>
              <a:rPr lang="en-US" dirty="0" smtClean="0"/>
              <a:t>.</a:t>
            </a:r>
            <a:endParaRPr lang="fr-FR" dirty="0"/>
          </a:p>
        </p:txBody>
      </p:sp>
      <p:pic>
        <p:nvPicPr>
          <p:cNvPr id="36" name="Picture 4" descr="Cartoon light bulb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3608" y="4908716"/>
            <a:ext cx="576064" cy="725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0345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/>
      <p:bldP spid="30" grpId="0"/>
      <p:bldP spid="32" grpId="0"/>
      <p:bldP spid="34" grpId="0"/>
      <p:bldP spid="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90953" y="58032"/>
            <a:ext cx="7191020" cy="653672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accent4"/>
                </a:solidFill>
              </a:rPr>
              <a:t>Strengthening deflation implementation </a:t>
            </a:r>
            <a:br>
              <a:rPr lang="en-US" sz="2400" dirty="0" smtClean="0">
                <a:solidFill>
                  <a:schemeClr val="accent4"/>
                </a:solidFill>
              </a:rPr>
            </a:br>
            <a:r>
              <a:rPr lang="en-US" sz="2400" dirty="0" smtClean="0">
                <a:solidFill>
                  <a:schemeClr val="accent4"/>
                </a:solidFill>
              </a:rPr>
              <a:t>for large scale LQCD inversions</a:t>
            </a:r>
            <a:endParaRPr lang="fr-FR" sz="2400" dirty="0">
              <a:solidFill>
                <a:schemeClr val="accent4"/>
              </a:solidFill>
            </a:endParaRPr>
          </a:p>
        </p:txBody>
      </p:sp>
      <p:sp>
        <p:nvSpPr>
          <p:cNvPr id="6" name="AutoShape 8" descr="imap://claude%2Etadonki@.u-psud.fr:143/fetch%3EUID%3E.INBOX%3E375215?part=1.1.2&amp;filename=label%20ANR%20bleu%20CMJN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4191"/>
            <a:ext cx="663437" cy="64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AutoShape 2" descr="https://www.petaqcd.org/local/cache-vignettes/L70xH50/siteon0-38e4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4" descr="https://www.petaqcd.org/local/cache-vignettes/L70xH50/siteon0-38e4a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496" y="7937"/>
            <a:ext cx="889000" cy="635000"/>
          </a:xfrm>
          <a:prstGeom prst="rect">
            <a:avLst/>
          </a:prstGeom>
        </p:spPr>
      </p:pic>
      <p:cxnSp>
        <p:nvCxnSpPr>
          <p:cNvPr id="12" name="Connecteur droit 11"/>
          <p:cNvCxnSpPr/>
          <p:nvPr/>
        </p:nvCxnSpPr>
        <p:spPr>
          <a:xfrm>
            <a:off x="379983" y="836712"/>
            <a:ext cx="8224465" cy="0"/>
          </a:xfrm>
          <a:prstGeom prst="line">
            <a:avLst/>
          </a:prstGeom>
          <a:ln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251520" y="620688"/>
            <a:ext cx="11328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Claude Tadonki</a:t>
            </a:r>
            <a:endParaRPr lang="fr-FR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4716016" y="6267450"/>
            <a:ext cx="4280658" cy="5232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4788024" y="6267450"/>
            <a:ext cx="423468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400" dirty="0" err="1" smtClean="0"/>
              <a:t>Review</a:t>
            </a:r>
            <a:r>
              <a:rPr lang="fr-FR" sz="1400" dirty="0" smtClean="0"/>
              <a:t> </a:t>
            </a:r>
            <a:r>
              <a:rPr lang="fr-FR" sz="1400" dirty="0"/>
              <a:t>Meeting / </a:t>
            </a:r>
            <a:r>
              <a:rPr lang="fr-FR" sz="1400" dirty="0" err="1"/>
              <a:t>PetaQCD</a:t>
            </a:r>
            <a:endParaRPr lang="fr-FR" sz="1400" dirty="0"/>
          </a:p>
          <a:p>
            <a:pPr eaLnBrk="1" hangingPunct="1"/>
            <a:r>
              <a:rPr lang="fr-FR" sz="1400" dirty="0">
                <a:solidFill>
                  <a:srgbClr val="7030A0"/>
                </a:solidFill>
              </a:rPr>
              <a:t>LAL / Paris-Sud </a:t>
            </a:r>
            <a:r>
              <a:rPr lang="fr-FR" sz="1400" dirty="0" err="1">
                <a:solidFill>
                  <a:srgbClr val="7030A0"/>
                </a:solidFill>
              </a:rPr>
              <a:t>University</a:t>
            </a:r>
            <a:r>
              <a:rPr lang="fr-FR" sz="1400" dirty="0"/>
              <a:t>, </a:t>
            </a:r>
            <a:r>
              <a:rPr lang="fr-FR" sz="1400" dirty="0" err="1" smtClean="0"/>
              <a:t>September</a:t>
            </a:r>
            <a:r>
              <a:rPr lang="fr-FR" sz="1400" dirty="0" smtClean="0"/>
              <a:t> 27-28, 2012</a:t>
            </a:r>
            <a:endParaRPr lang="fr-FR" sz="1400" dirty="0"/>
          </a:p>
        </p:txBody>
      </p:sp>
      <p:sp>
        <p:nvSpPr>
          <p:cNvPr id="18" name="ZoneTexte 17"/>
          <p:cNvSpPr txBox="1"/>
          <p:nvPr/>
        </p:nvSpPr>
        <p:spPr>
          <a:xfrm>
            <a:off x="251520" y="827420"/>
            <a:ext cx="4386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WORK ON THE BLOCK DECOMPOSITION</a:t>
            </a:r>
            <a:endParaRPr lang="fr-FR" u="sng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1853670" y="1497558"/>
            <a:ext cx="5598649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 cmpd="dbl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We have implemented a generic block decomposition (</a:t>
            </a:r>
            <a:r>
              <a:rPr lang="en-US" b="1" dirty="0" smtClean="0"/>
              <a:t>multidimensional</a:t>
            </a:r>
            <a:r>
              <a:rPr lang="en-US" dirty="0" smtClean="0"/>
              <a:t> and with no restriction on the </a:t>
            </a:r>
            <a:r>
              <a:rPr lang="en-US" b="1" dirty="0" smtClean="0"/>
              <a:t>number of blocks per axis) </a:t>
            </a:r>
            <a:r>
              <a:rPr lang="en-US" dirty="0" smtClean="0"/>
              <a:t>within the </a:t>
            </a:r>
            <a:r>
              <a:rPr lang="en-US" dirty="0" err="1" smtClean="0"/>
              <a:t>tmLQCD</a:t>
            </a:r>
            <a:r>
              <a:rPr lang="en-US" dirty="0" smtClean="0"/>
              <a:t> package.</a:t>
            </a:r>
            <a:endParaRPr lang="fr-FR" dirty="0"/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6659" y="3212976"/>
            <a:ext cx="13970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ZoneTexte 20"/>
          <p:cNvSpPr txBox="1"/>
          <p:nvPr/>
        </p:nvSpPr>
        <p:spPr>
          <a:xfrm>
            <a:off x="866519" y="3140968"/>
            <a:ext cx="5937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The input </a:t>
            </a:r>
            <a:r>
              <a:rPr lang="fr-FR" dirty="0" err="1" smtClean="0"/>
              <a:t>parameters</a:t>
            </a:r>
            <a:r>
              <a:rPr lang="fr-FR" dirty="0" smtClean="0"/>
              <a:t> </a:t>
            </a:r>
            <a:r>
              <a:rPr lang="fr-FR" dirty="0" err="1" smtClean="0"/>
              <a:t>list</a:t>
            </a:r>
            <a:r>
              <a:rPr lang="fr-FR" dirty="0" smtClean="0"/>
              <a:t> and </a:t>
            </a:r>
            <a:r>
              <a:rPr lang="fr-FR" dirty="0" err="1" smtClean="0"/>
              <a:t>associated</a:t>
            </a:r>
            <a:r>
              <a:rPr lang="fr-FR" dirty="0" smtClean="0"/>
              <a:t> I/O routines.</a:t>
            </a:r>
            <a:endParaRPr lang="fr-FR" dirty="0"/>
          </a:p>
        </p:txBody>
      </p:sp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6659" y="3563724"/>
            <a:ext cx="13970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ZoneTexte 22"/>
          <p:cNvSpPr txBox="1"/>
          <p:nvPr/>
        </p:nvSpPr>
        <p:spPr>
          <a:xfrm>
            <a:off x="866519" y="3491716"/>
            <a:ext cx="6441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The </a:t>
            </a:r>
            <a:r>
              <a:rPr lang="fr-FR" dirty="0" err="1" smtClean="0"/>
              <a:t>initialization</a:t>
            </a:r>
            <a:r>
              <a:rPr lang="fr-FR" dirty="0" smtClean="0"/>
              <a:t> routines.</a:t>
            </a:r>
            <a:endParaRPr lang="fr-FR" dirty="0"/>
          </a:p>
        </p:txBody>
      </p:sp>
      <p:pic>
        <p:nvPicPr>
          <p:cNvPr id="24" name="Picture 6" descr="Business Success Concep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6801" y="2708920"/>
            <a:ext cx="432048" cy="432048"/>
          </a:xfrm>
          <a:prstGeom prst="rect">
            <a:avLst/>
          </a:prstGeom>
          <a:noFill/>
        </p:spPr>
      </p:pic>
      <p:sp>
        <p:nvSpPr>
          <p:cNvPr id="25" name="ZoneTexte 24"/>
          <p:cNvSpPr txBox="1"/>
          <p:nvPr/>
        </p:nvSpPr>
        <p:spPr>
          <a:xfrm>
            <a:off x="611560" y="2780928"/>
            <a:ext cx="5070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For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purpose</a:t>
            </a:r>
            <a:r>
              <a:rPr lang="fr-FR" dirty="0" smtClean="0"/>
              <a:t>,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adapted</a:t>
            </a:r>
            <a:r>
              <a:rPr lang="fr-FR" dirty="0" smtClean="0"/>
              <a:t> the </a:t>
            </a:r>
            <a:r>
              <a:rPr lang="fr-FR" dirty="0" err="1" smtClean="0"/>
              <a:t>following</a:t>
            </a:r>
            <a:r>
              <a:rPr lang="fr-FR" dirty="0" smtClean="0"/>
              <a:t> modules</a:t>
            </a:r>
            <a:endParaRPr lang="fr-FR" dirty="0"/>
          </a:p>
        </p:txBody>
      </p:sp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6659" y="3861048"/>
            <a:ext cx="13970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ZoneTexte 26"/>
          <p:cNvSpPr txBox="1"/>
          <p:nvPr/>
        </p:nvSpPr>
        <p:spPr>
          <a:xfrm>
            <a:off x="866519" y="3789040"/>
            <a:ext cx="8113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The extension of the initial pseudo-</a:t>
            </a:r>
            <a:r>
              <a:rPr lang="fr-FR" dirty="0" err="1" smtClean="0"/>
              <a:t>eigenvectors</a:t>
            </a:r>
            <a:r>
              <a:rPr lang="fr-FR" dirty="0" smtClean="0"/>
              <a:t> </a:t>
            </a:r>
            <a:r>
              <a:rPr lang="fr-FR" dirty="0" err="1" smtClean="0"/>
              <a:t>using</a:t>
            </a:r>
            <a:r>
              <a:rPr lang="fr-FR" dirty="0" smtClean="0"/>
              <a:t> block </a:t>
            </a:r>
            <a:r>
              <a:rPr lang="fr-FR" dirty="0" err="1" smtClean="0"/>
              <a:t>decomposition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6659" y="4211796"/>
            <a:ext cx="13970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ZoneTexte 28"/>
          <p:cNvSpPr txBox="1"/>
          <p:nvPr/>
        </p:nvSpPr>
        <p:spPr>
          <a:xfrm>
            <a:off x="866519" y="4139788"/>
            <a:ext cx="6441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The </a:t>
            </a:r>
            <a:r>
              <a:rPr lang="fr-FR" dirty="0" err="1" smtClean="0"/>
              <a:t>preparation</a:t>
            </a:r>
            <a:r>
              <a:rPr lang="fr-FR" dirty="0" smtClean="0"/>
              <a:t> of the </a:t>
            </a:r>
            <a:r>
              <a:rPr lang="fr-FR" dirty="0" err="1" smtClean="0"/>
              <a:t>little</a:t>
            </a:r>
            <a:r>
              <a:rPr lang="fr-FR" dirty="0" smtClean="0"/>
              <a:t> Dirac components.</a:t>
            </a:r>
            <a:endParaRPr lang="fr-FR" dirty="0"/>
          </a:p>
        </p:txBody>
      </p:sp>
      <p:pic>
        <p:nvPicPr>
          <p:cNvPr id="3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6659" y="4571836"/>
            <a:ext cx="13970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ZoneTexte 30"/>
          <p:cNvSpPr txBox="1"/>
          <p:nvPr/>
        </p:nvSpPr>
        <p:spPr>
          <a:xfrm>
            <a:off x="866519" y="4499828"/>
            <a:ext cx="6441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The </a:t>
            </a:r>
            <a:r>
              <a:rPr lang="fr-FR" dirty="0" err="1" smtClean="0"/>
              <a:t>checking</a:t>
            </a:r>
            <a:r>
              <a:rPr lang="fr-FR" dirty="0" smtClean="0"/>
              <a:t> routines (to </a:t>
            </a:r>
            <a:r>
              <a:rPr lang="fr-FR" dirty="0" err="1" smtClean="0"/>
              <a:t>make</a:t>
            </a:r>
            <a:r>
              <a:rPr lang="fr-FR" dirty="0" smtClean="0"/>
              <a:t> sure </a:t>
            </a:r>
            <a:r>
              <a:rPr lang="fr-FR" dirty="0" err="1" smtClean="0"/>
              <a:t>we</a:t>
            </a:r>
            <a:r>
              <a:rPr lang="fr-FR" dirty="0" smtClean="0"/>
              <a:t> have good </a:t>
            </a:r>
            <a:r>
              <a:rPr lang="fr-FR" dirty="0" err="1" smtClean="0"/>
              <a:t>projectors</a:t>
            </a:r>
            <a:r>
              <a:rPr lang="fr-FR" dirty="0" smtClean="0"/>
              <a:t>).</a:t>
            </a:r>
            <a:endParaRPr lang="fr-FR" dirty="0"/>
          </a:p>
        </p:txBody>
      </p:sp>
      <p:pic>
        <p:nvPicPr>
          <p:cNvPr id="3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6659" y="4931876"/>
            <a:ext cx="13970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ZoneTexte 32"/>
          <p:cNvSpPr txBox="1"/>
          <p:nvPr/>
        </p:nvSpPr>
        <p:spPr>
          <a:xfrm>
            <a:off x="866519" y="4859868"/>
            <a:ext cx="6441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The computation of the </a:t>
            </a:r>
            <a:r>
              <a:rPr lang="fr-FR" dirty="0" err="1" smtClean="0"/>
              <a:t>little</a:t>
            </a:r>
            <a:r>
              <a:rPr lang="fr-FR" dirty="0" smtClean="0"/>
              <a:t> Dirac and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product</a:t>
            </a:r>
            <a:r>
              <a:rPr lang="fr-FR" dirty="0" smtClean="0"/>
              <a:t> by a </a:t>
            </a:r>
            <a:r>
              <a:rPr lang="fr-FR" dirty="0" err="1" smtClean="0"/>
              <a:t>vector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3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6659" y="5291916"/>
            <a:ext cx="13970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ZoneTexte 34"/>
          <p:cNvSpPr txBox="1"/>
          <p:nvPr/>
        </p:nvSpPr>
        <p:spPr>
          <a:xfrm>
            <a:off x="866519" y="5219908"/>
            <a:ext cx="6441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MPI communication </a:t>
            </a:r>
            <a:r>
              <a:rPr lang="fr-FR" dirty="0" err="1" smtClean="0"/>
              <a:t>according</a:t>
            </a:r>
            <a:r>
              <a:rPr lang="fr-FR" dirty="0" smtClean="0"/>
              <a:t> to the </a:t>
            </a:r>
            <a:r>
              <a:rPr lang="fr-FR" dirty="0" err="1" smtClean="0"/>
              <a:t>decomposition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3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6659" y="5651956"/>
            <a:ext cx="13970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" name="ZoneTexte 36"/>
          <p:cNvSpPr txBox="1"/>
          <p:nvPr/>
        </p:nvSpPr>
        <p:spPr>
          <a:xfrm>
            <a:off x="866519" y="5579948"/>
            <a:ext cx="8113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Mechanism</a:t>
            </a:r>
            <a:r>
              <a:rPr lang="fr-FR" dirty="0" smtClean="0"/>
              <a:t> to store (and </a:t>
            </a:r>
            <a:r>
              <a:rPr lang="fr-FR" dirty="0" err="1" smtClean="0"/>
              <a:t>later</a:t>
            </a:r>
            <a:r>
              <a:rPr lang="fr-FR" dirty="0" smtClean="0"/>
              <a:t> </a:t>
            </a:r>
            <a:r>
              <a:rPr lang="fr-FR" dirty="0" err="1" smtClean="0"/>
              <a:t>read</a:t>
            </a:r>
            <a:r>
              <a:rPr lang="fr-FR" dirty="0" smtClean="0"/>
              <a:t>) the </a:t>
            </a:r>
            <a:r>
              <a:rPr lang="fr-FR" dirty="0" err="1" smtClean="0"/>
              <a:t>generated</a:t>
            </a:r>
            <a:r>
              <a:rPr lang="fr-FR" dirty="0" smtClean="0"/>
              <a:t> </a:t>
            </a:r>
            <a:r>
              <a:rPr lang="fr-FR" dirty="0" err="1" smtClean="0"/>
              <a:t>intial</a:t>
            </a:r>
            <a:r>
              <a:rPr lang="fr-FR" dirty="0" smtClean="0"/>
              <a:t> pseudo-</a:t>
            </a:r>
            <a:r>
              <a:rPr lang="fr-FR" dirty="0" err="1" smtClean="0"/>
              <a:t>eigenvectors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699547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5" grpId="0"/>
      <p:bldP spid="27" grpId="0"/>
      <p:bldP spid="29" grpId="0"/>
      <p:bldP spid="31" grpId="0"/>
      <p:bldP spid="33" grpId="0"/>
      <p:bldP spid="35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90953" y="58032"/>
            <a:ext cx="7191020" cy="653672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accent4"/>
                </a:solidFill>
              </a:rPr>
              <a:t>Strengthening deflation implementation </a:t>
            </a:r>
            <a:br>
              <a:rPr lang="en-US" sz="2400" dirty="0" smtClean="0">
                <a:solidFill>
                  <a:schemeClr val="accent4"/>
                </a:solidFill>
              </a:rPr>
            </a:br>
            <a:r>
              <a:rPr lang="en-US" sz="2400" dirty="0" smtClean="0">
                <a:solidFill>
                  <a:schemeClr val="accent4"/>
                </a:solidFill>
              </a:rPr>
              <a:t>for large scale LQCD inversions</a:t>
            </a:r>
            <a:endParaRPr lang="fr-FR" sz="2400" dirty="0">
              <a:solidFill>
                <a:schemeClr val="accent4"/>
              </a:solidFill>
            </a:endParaRPr>
          </a:p>
        </p:txBody>
      </p:sp>
      <p:sp>
        <p:nvSpPr>
          <p:cNvPr id="6" name="AutoShape 8" descr="imap://claude%2Etadonki@.u-psud.fr:143/fetch%3EUID%3E.INBOX%3E375215?part=1.1.2&amp;filename=label%20ANR%20bleu%20CMJN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4191"/>
            <a:ext cx="663437" cy="64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AutoShape 2" descr="https://www.petaqcd.org/local/cache-vignettes/L70xH50/siteon0-38e4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4" descr="https://www.petaqcd.org/local/cache-vignettes/L70xH50/siteon0-38e4a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496" y="7937"/>
            <a:ext cx="889000" cy="635000"/>
          </a:xfrm>
          <a:prstGeom prst="rect">
            <a:avLst/>
          </a:prstGeom>
        </p:spPr>
      </p:pic>
      <p:cxnSp>
        <p:nvCxnSpPr>
          <p:cNvPr id="12" name="Connecteur droit 11"/>
          <p:cNvCxnSpPr/>
          <p:nvPr/>
        </p:nvCxnSpPr>
        <p:spPr>
          <a:xfrm>
            <a:off x="379983" y="836712"/>
            <a:ext cx="8224465" cy="0"/>
          </a:xfrm>
          <a:prstGeom prst="line">
            <a:avLst/>
          </a:prstGeom>
          <a:ln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251520" y="620688"/>
            <a:ext cx="11328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Claude Tadonki</a:t>
            </a:r>
            <a:endParaRPr lang="fr-FR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4716016" y="6267450"/>
            <a:ext cx="4280658" cy="5232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4788024" y="6267450"/>
            <a:ext cx="423468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400" dirty="0" err="1" smtClean="0"/>
              <a:t>Review</a:t>
            </a:r>
            <a:r>
              <a:rPr lang="fr-FR" sz="1400" dirty="0" smtClean="0"/>
              <a:t> </a:t>
            </a:r>
            <a:r>
              <a:rPr lang="fr-FR" sz="1400" dirty="0"/>
              <a:t>Meeting / </a:t>
            </a:r>
            <a:r>
              <a:rPr lang="fr-FR" sz="1400" dirty="0" err="1"/>
              <a:t>PetaQCD</a:t>
            </a:r>
            <a:endParaRPr lang="fr-FR" sz="1400" dirty="0"/>
          </a:p>
          <a:p>
            <a:pPr eaLnBrk="1" hangingPunct="1"/>
            <a:r>
              <a:rPr lang="fr-FR" sz="1400" dirty="0">
                <a:solidFill>
                  <a:srgbClr val="7030A0"/>
                </a:solidFill>
              </a:rPr>
              <a:t>LAL / Paris-Sud </a:t>
            </a:r>
            <a:r>
              <a:rPr lang="fr-FR" sz="1400" dirty="0" err="1">
                <a:solidFill>
                  <a:srgbClr val="7030A0"/>
                </a:solidFill>
              </a:rPr>
              <a:t>University</a:t>
            </a:r>
            <a:r>
              <a:rPr lang="fr-FR" sz="1400" dirty="0"/>
              <a:t>, </a:t>
            </a:r>
            <a:r>
              <a:rPr lang="fr-FR" sz="1400" dirty="0" err="1" smtClean="0"/>
              <a:t>September</a:t>
            </a:r>
            <a:r>
              <a:rPr lang="fr-FR" sz="1400" dirty="0" smtClean="0"/>
              <a:t> 27-28, 2012</a:t>
            </a:r>
            <a:endParaRPr lang="fr-FR" sz="1400" dirty="0"/>
          </a:p>
        </p:txBody>
      </p:sp>
      <p:sp>
        <p:nvSpPr>
          <p:cNvPr id="18" name="ZoneTexte 17"/>
          <p:cNvSpPr txBox="1"/>
          <p:nvPr/>
        </p:nvSpPr>
        <p:spPr>
          <a:xfrm>
            <a:off x="251520" y="827420"/>
            <a:ext cx="245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EXPERIMENTAL RESULTS</a:t>
            </a:r>
            <a:endParaRPr lang="fr-FR" u="sng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5660" y="1196752"/>
            <a:ext cx="6044652" cy="4958504"/>
          </a:xfrm>
          <a:prstGeom prst="rect">
            <a:avLst/>
          </a:prstGeom>
          <a:noFill/>
          <a:ln w="12700" cmpd="dbl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1034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90953" y="58032"/>
            <a:ext cx="7191020" cy="653672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accent4"/>
                </a:solidFill>
              </a:rPr>
              <a:t>Strengthening deflation implementation </a:t>
            </a:r>
            <a:br>
              <a:rPr lang="en-US" sz="2400" dirty="0" smtClean="0">
                <a:solidFill>
                  <a:schemeClr val="accent4"/>
                </a:solidFill>
              </a:rPr>
            </a:br>
            <a:r>
              <a:rPr lang="en-US" sz="2400" dirty="0" smtClean="0">
                <a:solidFill>
                  <a:schemeClr val="accent4"/>
                </a:solidFill>
              </a:rPr>
              <a:t>for large scale LQCD inversions</a:t>
            </a:r>
            <a:endParaRPr lang="fr-FR" sz="2400" dirty="0">
              <a:solidFill>
                <a:schemeClr val="accent4"/>
              </a:solidFill>
            </a:endParaRPr>
          </a:p>
        </p:txBody>
      </p:sp>
      <p:sp>
        <p:nvSpPr>
          <p:cNvPr id="6" name="AutoShape 8" descr="imap://claude%2Etadonki@.u-psud.fr:143/fetch%3EUID%3E.INBOX%3E375215?part=1.1.2&amp;filename=label%20ANR%20bleu%20CMJN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4191"/>
            <a:ext cx="663437" cy="64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AutoShape 2" descr="https://www.petaqcd.org/local/cache-vignettes/L70xH50/siteon0-38e4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4" descr="https://www.petaqcd.org/local/cache-vignettes/L70xH50/siteon0-38e4a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496" y="7937"/>
            <a:ext cx="889000" cy="635000"/>
          </a:xfrm>
          <a:prstGeom prst="rect">
            <a:avLst/>
          </a:prstGeom>
        </p:spPr>
      </p:pic>
      <p:cxnSp>
        <p:nvCxnSpPr>
          <p:cNvPr id="12" name="Connecteur droit 11"/>
          <p:cNvCxnSpPr/>
          <p:nvPr/>
        </p:nvCxnSpPr>
        <p:spPr>
          <a:xfrm>
            <a:off x="379983" y="836712"/>
            <a:ext cx="8224465" cy="0"/>
          </a:xfrm>
          <a:prstGeom prst="line">
            <a:avLst/>
          </a:prstGeom>
          <a:ln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251520" y="620688"/>
            <a:ext cx="11328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Claude Tadonki</a:t>
            </a:r>
            <a:endParaRPr lang="fr-FR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4716016" y="6267450"/>
            <a:ext cx="4280658" cy="5232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4788024" y="6267450"/>
            <a:ext cx="423468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400" dirty="0" err="1" smtClean="0"/>
              <a:t>Review</a:t>
            </a:r>
            <a:r>
              <a:rPr lang="fr-FR" sz="1400" dirty="0" smtClean="0"/>
              <a:t> </a:t>
            </a:r>
            <a:r>
              <a:rPr lang="fr-FR" sz="1400" dirty="0"/>
              <a:t>Meeting / </a:t>
            </a:r>
            <a:r>
              <a:rPr lang="fr-FR" sz="1400" dirty="0" err="1"/>
              <a:t>PetaQCD</a:t>
            </a:r>
            <a:endParaRPr lang="fr-FR" sz="1400" dirty="0"/>
          </a:p>
          <a:p>
            <a:pPr eaLnBrk="1" hangingPunct="1"/>
            <a:r>
              <a:rPr lang="fr-FR" sz="1400" dirty="0">
                <a:solidFill>
                  <a:srgbClr val="7030A0"/>
                </a:solidFill>
              </a:rPr>
              <a:t>LAL / Paris-Sud </a:t>
            </a:r>
            <a:r>
              <a:rPr lang="fr-FR" sz="1400" dirty="0" err="1">
                <a:solidFill>
                  <a:srgbClr val="7030A0"/>
                </a:solidFill>
              </a:rPr>
              <a:t>University</a:t>
            </a:r>
            <a:r>
              <a:rPr lang="fr-FR" sz="1400" dirty="0"/>
              <a:t>, </a:t>
            </a:r>
            <a:r>
              <a:rPr lang="fr-FR" sz="1400" dirty="0" err="1" smtClean="0"/>
              <a:t>September</a:t>
            </a:r>
            <a:r>
              <a:rPr lang="fr-FR" sz="1400" dirty="0" smtClean="0"/>
              <a:t> 27-28, 2012</a:t>
            </a:r>
            <a:endParaRPr lang="fr-FR" sz="1400" dirty="0"/>
          </a:p>
        </p:txBody>
      </p:sp>
      <p:sp>
        <p:nvSpPr>
          <p:cNvPr id="18" name="ZoneTexte 17"/>
          <p:cNvSpPr txBox="1"/>
          <p:nvPr/>
        </p:nvSpPr>
        <p:spPr>
          <a:xfrm>
            <a:off x="251520" y="827420"/>
            <a:ext cx="1513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PERSPECTIVES</a:t>
            </a:r>
            <a:endParaRPr lang="fr-FR" u="sng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6659" y="2132856"/>
            <a:ext cx="13970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ZoneTexte 19"/>
          <p:cNvSpPr txBox="1"/>
          <p:nvPr/>
        </p:nvSpPr>
        <p:spPr>
          <a:xfrm>
            <a:off x="866519" y="2060848"/>
            <a:ext cx="8025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Having</a:t>
            </a:r>
            <a:r>
              <a:rPr lang="fr-FR" dirty="0" smtClean="0"/>
              <a:t> a block </a:t>
            </a:r>
            <a:r>
              <a:rPr lang="fr-FR" dirty="0" err="1" smtClean="0"/>
              <a:t>decomposition</a:t>
            </a:r>
            <a:r>
              <a:rPr lang="fr-FR" dirty="0" smtClean="0"/>
              <a:t> not </a:t>
            </a:r>
            <a:r>
              <a:rPr lang="fr-FR" dirty="0" err="1" smtClean="0"/>
              <a:t>correlated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the </a:t>
            </a:r>
            <a:r>
              <a:rPr lang="fr-FR" dirty="0" err="1" smtClean="0"/>
              <a:t>number</a:t>
            </a:r>
            <a:r>
              <a:rPr lang="fr-FR" dirty="0" smtClean="0"/>
              <a:t> of  </a:t>
            </a:r>
            <a:r>
              <a:rPr lang="fr-FR" dirty="0" err="1" smtClean="0"/>
              <a:t>computing</a:t>
            </a:r>
            <a:r>
              <a:rPr lang="fr-FR" dirty="0" smtClean="0"/>
              <a:t> </a:t>
            </a:r>
            <a:r>
              <a:rPr lang="fr-FR" dirty="0" err="1" smtClean="0"/>
              <a:t>nodes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6659" y="2627620"/>
            <a:ext cx="13970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ZoneTexte 21"/>
          <p:cNvSpPr txBox="1"/>
          <p:nvPr/>
        </p:nvSpPr>
        <p:spPr>
          <a:xfrm>
            <a:off x="866519" y="2555612"/>
            <a:ext cx="7809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Try</a:t>
            </a:r>
            <a:r>
              <a:rPr lang="fr-FR" dirty="0" smtClean="0"/>
              <a:t>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forms</a:t>
            </a:r>
            <a:r>
              <a:rPr lang="fr-FR" dirty="0" smtClean="0"/>
              <a:t> of </a:t>
            </a:r>
            <a:r>
              <a:rPr lang="fr-FR" dirty="0" err="1" smtClean="0"/>
              <a:t>decomposition</a:t>
            </a:r>
            <a:r>
              <a:rPr lang="fr-FR" dirty="0"/>
              <a:t> </a:t>
            </a:r>
            <a:r>
              <a:rPr lang="fr-FR" dirty="0" smtClean="0"/>
              <a:t>(not </a:t>
            </a:r>
            <a:r>
              <a:rPr lang="fr-FR" dirty="0" err="1" smtClean="0"/>
              <a:t>necessarily</a:t>
            </a:r>
            <a:r>
              <a:rPr lang="fr-FR" dirty="0" smtClean="0"/>
              <a:t> canonical projections).</a:t>
            </a:r>
            <a:endParaRPr lang="fr-FR" dirty="0"/>
          </a:p>
        </p:txBody>
      </p:sp>
      <p:pic>
        <p:nvPicPr>
          <p:cNvPr id="23" name="Picture 6" descr="Business Success Concep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6801" y="1484784"/>
            <a:ext cx="432048" cy="432048"/>
          </a:xfrm>
          <a:prstGeom prst="rect">
            <a:avLst/>
          </a:prstGeom>
          <a:noFill/>
        </p:spPr>
      </p:pic>
      <p:sp>
        <p:nvSpPr>
          <p:cNvPr id="24" name="ZoneTexte 23"/>
          <p:cNvSpPr txBox="1"/>
          <p:nvPr/>
        </p:nvSpPr>
        <p:spPr>
          <a:xfrm>
            <a:off x="611560" y="1556792"/>
            <a:ext cx="4144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think</a:t>
            </a:r>
            <a:r>
              <a:rPr lang="fr-FR" dirty="0" smtClean="0"/>
              <a:t> about the </a:t>
            </a:r>
            <a:r>
              <a:rPr lang="fr-FR" dirty="0" err="1" smtClean="0"/>
              <a:t>following</a:t>
            </a:r>
            <a:r>
              <a:rPr lang="fr-FR" dirty="0" smtClean="0"/>
              <a:t> perspectives</a:t>
            </a:r>
            <a:endParaRPr lang="fr-FR" dirty="0"/>
          </a:p>
        </p:txBody>
      </p:sp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6659" y="3068960"/>
            <a:ext cx="13970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ZoneTexte 25"/>
          <p:cNvSpPr txBox="1"/>
          <p:nvPr/>
        </p:nvSpPr>
        <p:spPr>
          <a:xfrm>
            <a:off x="866519" y="2996952"/>
            <a:ext cx="8113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Consider</a:t>
            </a:r>
            <a:r>
              <a:rPr lang="fr-FR" dirty="0" smtClean="0"/>
              <a:t> direct </a:t>
            </a:r>
            <a:r>
              <a:rPr lang="fr-FR" dirty="0" err="1" smtClean="0"/>
              <a:t>approaches</a:t>
            </a:r>
            <a:r>
              <a:rPr lang="fr-FR" dirty="0" smtClean="0"/>
              <a:t> for </a:t>
            </a:r>
            <a:r>
              <a:rPr lang="fr-FR" dirty="0" err="1" smtClean="0"/>
              <a:t>solving</a:t>
            </a:r>
            <a:r>
              <a:rPr lang="fr-FR" dirty="0" smtClean="0"/>
              <a:t> the </a:t>
            </a:r>
            <a:r>
              <a:rPr lang="fr-FR" dirty="0" err="1" smtClean="0"/>
              <a:t>little</a:t>
            </a:r>
            <a:r>
              <a:rPr lang="fr-FR" dirty="0" smtClean="0"/>
              <a:t> Dirac, </a:t>
            </a:r>
            <a:r>
              <a:rPr lang="fr-FR" dirty="0" err="1" smtClean="0"/>
              <a:t>since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constant matrix.</a:t>
            </a:r>
            <a:endParaRPr lang="fr-FR" dirty="0"/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6659" y="3563724"/>
            <a:ext cx="13970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ZoneTexte 27"/>
          <p:cNvSpPr txBox="1"/>
          <p:nvPr/>
        </p:nvSpPr>
        <p:spPr>
          <a:xfrm>
            <a:off x="866519" y="3491716"/>
            <a:ext cx="6441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Try</a:t>
            </a:r>
            <a:r>
              <a:rPr lang="fr-FR" dirty="0" smtClean="0"/>
              <a:t> a </a:t>
            </a:r>
            <a:r>
              <a:rPr lang="fr-FR" dirty="0" err="1" smtClean="0"/>
              <a:t>factorization</a:t>
            </a:r>
            <a:r>
              <a:rPr lang="fr-FR" dirty="0" smtClean="0"/>
              <a:t> </a:t>
            </a:r>
            <a:r>
              <a:rPr lang="fr-FR" dirty="0" err="1" smtClean="0"/>
              <a:t>approach</a:t>
            </a:r>
            <a:r>
              <a:rPr lang="fr-FR" dirty="0" smtClean="0"/>
              <a:t> for the </a:t>
            </a:r>
            <a:r>
              <a:rPr lang="fr-FR" dirty="0" err="1" smtClean="0"/>
              <a:t>little</a:t>
            </a:r>
            <a:r>
              <a:rPr lang="fr-FR" dirty="0" smtClean="0"/>
              <a:t> Dirac (LU for instance).</a:t>
            </a:r>
            <a:endParaRPr lang="fr-FR" dirty="0"/>
          </a:p>
        </p:txBody>
      </p:sp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6659" y="4067780"/>
            <a:ext cx="13970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ZoneTexte 29"/>
          <p:cNvSpPr txBox="1"/>
          <p:nvPr/>
        </p:nvSpPr>
        <p:spPr>
          <a:xfrm>
            <a:off x="866519" y="3995772"/>
            <a:ext cx="8113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Study</a:t>
            </a:r>
            <a:r>
              <a:rPr lang="fr-FR" dirty="0" smtClean="0"/>
              <a:t> the </a:t>
            </a:r>
            <a:r>
              <a:rPr lang="fr-FR" dirty="0" err="1" smtClean="0"/>
              <a:t>possibility</a:t>
            </a:r>
            <a:r>
              <a:rPr lang="fr-FR" dirty="0" smtClean="0"/>
              <a:t> for a </a:t>
            </a:r>
            <a:r>
              <a:rPr lang="fr-FR" dirty="0" err="1" smtClean="0"/>
              <a:t>dynamical</a:t>
            </a:r>
            <a:r>
              <a:rPr lang="fr-FR" dirty="0" smtClean="0"/>
              <a:t> reconfiguration of the </a:t>
            </a:r>
            <a:r>
              <a:rPr lang="fr-FR" dirty="0" err="1" smtClean="0"/>
              <a:t>deflation</a:t>
            </a:r>
            <a:r>
              <a:rPr lang="fr-FR" dirty="0" smtClean="0"/>
              <a:t> </a:t>
            </a:r>
            <a:r>
              <a:rPr lang="fr-FR" dirty="0" err="1" smtClean="0"/>
              <a:t>parameters</a:t>
            </a:r>
            <a:r>
              <a:rPr lang="fr-FR" dirty="0"/>
              <a:t>.</a:t>
            </a:r>
          </a:p>
        </p:txBody>
      </p:sp>
      <p:pic>
        <p:nvPicPr>
          <p:cNvPr id="31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6659" y="4571836"/>
            <a:ext cx="13970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ZoneTexte 31"/>
          <p:cNvSpPr txBox="1"/>
          <p:nvPr/>
        </p:nvSpPr>
        <p:spPr>
          <a:xfrm>
            <a:off x="866519" y="4499828"/>
            <a:ext cx="8241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Extend</a:t>
            </a:r>
            <a:r>
              <a:rPr lang="fr-FR" dirty="0" smtClean="0"/>
              <a:t> the timing (and memory) profile report to </a:t>
            </a:r>
            <a:r>
              <a:rPr lang="fr-FR" dirty="0" err="1" smtClean="0"/>
              <a:t>include</a:t>
            </a:r>
            <a:r>
              <a:rPr lang="fr-FR" dirty="0" smtClean="0"/>
              <a:t> the part </a:t>
            </a:r>
            <a:r>
              <a:rPr lang="fr-FR" dirty="0" err="1" smtClean="0"/>
              <a:t>from</a:t>
            </a:r>
            <a:r>
              <a:rPr lang="fr-FR" dirty="0" smtClean="0"/>
              <a:t> the </a:t>
            </a:r>
            <a:r>
              <a:rPr lang="fr-FR" dirty="0" err="1" smtClean="0"/>
              <a:t>deflation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6659" y="5003884"/>
            <a:ext cx="13970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ZoneTexte 35"/>
          <p:cNvSpPr txBox="1"/>
          <p:nvPr/>
        </p:nvSpPr>
        <p:spPr>
          <a:xfrm>
            <a:off x="866519" y="4931876"/>
            <a:ext cx="8241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Examine </a:t>
            </a:r>
            <a:r>
              <a:rPr lang="fr-FR" dirty="0" err="1" smtClean="0"/>
              <a:t>carefully</a:t>
            </a:r>
            <a:r>
              <a:rPr lang="fr-FR" dirty="0" smtClean="0"/>
              <a:t> the memory </a:t>
            </a:r>
            <a:r>
              <a:rPr lang="fr-FR" dirty="0" err="1" smtClean="0"/>
              <a:t>footprint</a:t>
            </a:r>
            <a:r>
              <a:rPr lang="fr-FR" dirty="0" smtClean="0"/>
              <a:t> of the </a:t>
            </a:r>
            <a:r>
              <a:rPr lang="fr-FR" dirty="0" err="1" smtClean="0"/>
              <a:t>deflation</a:t>
            </a:r>
            <a:r>
              <a:rPr lang="fr-FR" dirty="0" smtClean="0"/>
              <a:t> part.</a:t>
            </a:r>
            <a:endParaRPr lang="fr-FR" dirty="0"/>
          </a:p>
        </p:txBody>
      </p:sp>
      <p:pic>
        <p:nvPicPr>
          <p:cNvPr id="37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6659" y="5445224"/>
            <a:ext cx="13970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ZoneTexte 37"/>
          <p:cNvSpPr txBox="1"/>
          <p:nvPr/>
        </p:nvSpPr>
        <p:spPr>
          <a:xfrm>
            <a:off x="866519" y="5373216"/>
            <a:ext cx="8241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Se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really</a:t>
            </a:r>
            <a:r>
              <a:rPr lang="fr-FR" dirty="0" smtClean="0"/>
              <a:t> do for the </a:t>
            </a:r>
            <a:r>
              <a:rPr lang="fr-FR" dirty="0" err="1" smtClean="0"/>
              <a:t>deflation</a:t>
            </a:r>
            <a:r>
              <a:rPr lang="fr-FR" dirty="0" smtClean="0"/>
              <a:t> </a:t>
            </a:r>
            <a:r>
              <a:rPr lang="fr-FR" dirty="0" err="1" smtClean="0"/>
              <a:t>subspace</a:t>
            </a:r>
            <a:r>
              <a:rPr lang="fr-FR" dirty="0" smtClean="0"/>
              <a:t> </a:t>
            </a:r>
            <a:r>
              <a:rPr lang="fr-FR" dirty="0" err="1" smtClean="0"/>
              <a:t>generation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99146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945</Words>
  <Application>Microsoft Office PowerPoint</Application>
  <PresentationFormat>Affichage à l'écran (4:3)</PresentationFormat>
  <Paragraphs>103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Strengthening deflation implementation  for large scale LQCD inversions</vt:lpstr>
      <vt:lpstr>Strengthening deflation implementation  for large scale LQCD inversions</vt:lpstr>
      <vt:lpstr>Strengthening deflation implementation  for large scale LQCD inversions</vt:lpstr>
      <vt:lpstr>Strengthening deflation implementation  for large scale LQCD inversions</vt:lpstr>
      <vt:lpstr>Strengthening deflation implementation  for large scale LQCD inversions</vt:lpstr>
      <vt:lpstr>Strengthening deflation implementation  for large scale LQCD inversions</vt:lpstr>
      <vt:lpstr>Strengthening deflation implementation  for large scale LQCD inversions</vt:lpstr>
      <vt:lpstr>Strengthening deflation implementation  for large scale LQCD inversions</vt:lpstr>
      <vt:lpstr>Strengthening deflation implementation  for large scale LQCD inversions</vt:lpstr>
      <vt:lpstr>Strengthening deflation implementation  for large scale LQCD inversions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deflation implementation  for large scale LQCD inversions</dc:title>
  <dc:creator>TADONKI</dc:creator>
  <cp:lastModifiedBy>tadonki</cp:lastModifiedBy>
  <cp:revision>129</cp:revision>
  <dcterms:created xsi:type="dcterms:W3CDTF">2012-09-25T18:08:30Z</dcterms:created>
  <dcterms:modified xsi:type="dcterms:W3CDTF">2012-09-27T08:00:15Z</dcterms:modified>
</cp:coreProperties>
</file>